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7" r:id="rId2"/>
    <p:sldId id="264" r:id="rId3"/>
    <p:sldId id="265" r:id="rId4"/>
    <p:sldId id="266" r:id="rId5"/>
    <p:sldId id="320" r:id="rId6"/>
    <p:sldId id="267" r:id="rId7"/>
    <p:sldId id="268" r:id="rId8"/>
    <p:sldId id="319" r:id="rId9"/>
    <p:sldId id="321" r:id="rId10"/>
    <p:sldId id="322" r:id="rId11"/>
    <p:sldId id="269" r:id="rId12"/>
    <p:sldId id="286" r:id="rId13"/>
    <p:sldId id="298" r:id="rId14"/>
    <p:sldId id="299" r:id="rId15"/>
    <p:sldId id="300" r:id="rId16"/>
    <p:sldId id="271" r:id="rId17"/>
    <p:sldId id="279" r:id="rId18"/>
    <p:sldId id="323" r:id="rId19"/>
    <p:sldId id="326" r:id="rId20"/>
    <p:sldId id="297" r:id="rId21"/>
    <p:sldId id="280" r:id="rId22"/>
    <p:sldId id="327" r:id="rId23"/>
    <p:sldId id="329" r:id="rId24"/>
    <p:sldId id="304" r:id="rId25"/>
    <p:sldId id="302" r:id="rId26"/>
    <p:sldId id="314" r:id="rId27"/>
    <p:sldId id="312" r:id="rId28"/>
    <p:sldId id="313" r:id="rId29"/>
    <p:sldId id="315" r:id="rId30"/>
    <p:sldId id="310" r:id="rId31"/>
    <p:sldId id="328" r:id="rId32"/>
    <p:sldId id="317" r:id="rId3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E6BD"/>
    <a:srgbClr val="9BBEC5"/>
    <a:srgbClr val="454E71"/>
    <a:srgbClr val="515F75"/>
    <a:srgbClr val="487DAA"/>
    <a:srgbClr val="C5C3BE"/>
    <a:srgbClr val="B7CBB9"/>
    <a:srgbClr val="EC7B19"/>
    <a:srgbClr val="E3022C"/>
    <a:srgbClr val="4EA6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433572-646E-4E89-BD4E-A5C2C86E2A02}" v="1347" dt="2024-10-02T14:14:20.05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219" autoAdjust="0"/>
  </p:normalViewPr>
  <p:slideViewPr>
    <p:cSldViewPr snapToGrid="0">
      <p:cViewPr>
        <p:scale>
          <a:sx n="76" d="100"/>
          <a:sy n="76" d="100"/>
        </p:scale>
        <p:origin x="812" y="36"/>
      </p:cViewPr>
      <p:guideLst/>
    </p:cSldViewPr>
  </p:slideViewPr>
  <p:notesTextViewPr>
    <p:cViewPr>
      <p:scale>
        <a:sx n="1" d="1"/>
        <a:sy n="1" d="1"/>
      </p:scale>
      <p:origin x="0" y="-288"/>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1626D8-B940-4315-A9FE-FCC9F33C1F06}" type="datetimeFigureOut">
              <a:t>10/2/2024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D7594F9-AF8D-4D5B-95D4-7823817D3BB5}" type="slidenum">
              <a:t>‹#›</a:t>
            </a:fld>
            <a:endParaRPr lang="fr-FR"/>
          </a:p>
        </p:txBody>
      </p:sp>
    </p:spTree>
    <p:extLst>
      <p:ext uri="{BB962C8B-B14F-4D97-AF65-F5344CB8AC3E}">
        <p14:creationId xmlns:p14="http://schemas.microsoft.com/office/powerpoint/2010/main" val="3867328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sz="1800" b="0" i="0">
                <a:solidFill>
                  <a:srgbClr val="000000"/>
                </a:solidFill>
                <a:effectLst/>
                <a:highlight>
                  <a:srgbClr val="FFFFFF"/>
                </a:highlight>
                <a:latin typeface="Times New Roman" panose="02020603050405020304" pitchFamily="18" charset="0"/>
              </a:rPr>
              <a:t>The Imaging, Vision, and Artificial Intelligence Laboratory (LIVIA) at the École de </a:t>
            </a:r>
            <a:r>
              <a:rPr lang="en-GB" sz="1800" b="0" i="0" err="1">
                <a:solidFill>
                  <a:srgbClr val="000000"/>
                </a:solidFill>
                <a:effectLst/>
                <a:highlight>
                  <a:srgbClr val="FFFFFF"/>
                </a:highlight>
                <a:latin typeface="Times New Roman" panose="02020603050405020304" pitchFamily="18" charset="0"/>
              </a:rPr>
              <a:t>Technologie</a:t>
            </a:r>
            <a:r>
              <a:rPr lang="en-GB" sz="1800" b="0" i="0">
                <a:solidFill>
                  <a:srgbClr val="000000"/>
                </a:solidFill>
                <a:effectLst/>
                <a:highlight>
                  <a:srgbClr val="FFFFFF"/>
                </a:highlight>
                <a:latin typeface="Times New Roman" panose="02020603050405020304" pitchFamily="18" charset="0"/>
              </a:rPr>
              <a:t> Supérieure (ÉTS) is a cutting-edge research unit dedicated to advancing the field of artificial intelligence (AI) through the visual perception of 2D and 3D scenes and the static and dynamic </a:t>
            </a:r>
            <a:r>
              <a:rPr lang="en-GB" sz="1800" b="0" i="0" err="1">
                <a:solidFill>
                  <a:srgbClr val="000000"/>
                </a:solidFill>
                <a:effectLst/>
                <a:highlight>
                  <a:srgbClr val="FFFFFF"/>
                </a:highlight>
                <a:latin typeface="Times New Roman" panose="02020603050405020304" pitchFamily="18" charset="0"/>
              </a:rPr>
              <a:t>modeling</a:t>
            </a:r>
            <a:r>
              <a:rPr lang="en-GB" sz="1800" b="0" i="0">
                <a:solidFill>
                  <a:srgbClr val="000000"/>
                </a:solidFill>
                <a:effectLst/>
                <a:highlight>
                  <a:srgbClr val="FFFFFF"/>
                </a:highlight>
                <a:latin typeface="Times New Roman" panose="02020603050405020304" pitchFamily="18" charset="0"/>
              </a:rPr>
              <a:t> of environments. Established nearly 30 years ago, LIVIA has played a pivotal role in the development and dissemination of innovative AI technologies. Thus, ÉTS, with the contributions of LIVIA, ranks 6th in Canada for computer vision according to </a:t>
            </a:r>
            <a:r>
              <a:rPr lang="en-GB" sz="1800" b="0" i="0" err="1">
                <a:solidFill>
                  <a:srgbClr val="000000"/>
                </a:solidFill>
                <a:effectLst/>
                <a:highlight>
                  <a:srgbClr val="FFFFFF"/>
                </a:highlight>
                <a:latin typeface="Times New Roman" panose="02020603050405020304" pitchFamily="18" charset="0"/>
              </a:rPr>
              <a:t>CSRankings</a:t>
            </a:r>
            <a:r>
              <a:rPr lang="en-GB" sz="1800" b="0" i="0">
                <a:solidFill>
                  <a:srgbClr val="000000"/>
                </a:solidFill>
                <a:effectLst/>
                <a:highlight>
                  <a:srgbClr val="FFFFFF"/>
                </a:highlight>
                <a:latin typeface="Times New Roman" panose="02020603050405020304" pitchFamily="18" charset="0"/>
              </a:rPr>
              <a:t>, reflecting the laboratory’s prominent role in advancing AI research. </a:t>
            </a:r>
            <a:br>
              <a:rPr lang="en-GB" sz="1800" b="0" i="0">
                <a:solidFill>
                  <a:srgbClr val="000000"/>
                </a:solidFill>
                <a:effectLst/>
                <a:highlight>
                  <a:srgbClr val="FFFFFF"/>
                </a:highlight>
                <a:latin typeface="Times New Roman" panose="02020603050405020304" pitchFamily="18" charset="0"/>
              </a:rPr>
            </a:br>
            <a:br>
              <a:rPr lang="en-GB" sz="1800" b="0" i="0">
                <a:solidFill>
                  <a:srgbClr val="000000"/>
                </a:solidFill>
                <a:effectLst/>
                <a:highlight>
                  <a:srgbClr val="FFFFFF"/>
                </a:highlight>
                <a:latin typeface="Times New Roman" panose="02020603050405020304" pitchFamily="18" charset="0"/>
              </a:rPr>
            </a:br>
            <a:r>
              <a:rPr lang="en-GB" sz="1800" b="0" i="0">
                <a:solidFill>
                  <a:srgbClr val="000000"/>
                </a:solidFill>
                <a:effectLst/>
                <a:highlight>
                  <a:srgbClr val="FFFFFF"/>
                </a:highlight>
                <a:latin typeface="Times New Roman" panose="02020603050405020304" pitchFamily="18" charset="0"/>
              </a:rPr>
              <a:t>LIVIA’s research activities are oriented around several core areas: machine learning, computer vision, pattern recognition, adaptive and intelligent systems, information fusion, and the optimization of complex systems. The laboratory is renowned for its excellence in AI engineering, particularly in developing complex models for deep learning that can handle massive amounts of data with limited annotations. This focus is crucial for applications that require precise and accurate interpretations of vast datasets, such as medical imaging and surveillance systems.  </a:t>
            </a:r>
            <a:endParaRPr lang="en-US"/>
          </a:p>
        </p:txBody>
      </p:sp>
      <p:sp>
        <p:nvSpPr>
          <p:cNvPr id="4" name="Espace réservé du numéro de diapositive 3"/>
          <p:cNvSpPr>
            <a:spLocks noGrp="1"/>
          </p:cNvSpPr>
          <p:nvPr>
            <p:ph type="sldNum" sz="quarter" idx="5"/>
          </p:nvPr>
        </p:nvSpPr>
        <p:spPr/>
        <p:txBody>
          <a:bodyPr/>
          <a:lstStyle/>
          <a:p>
            <a:fld id="{4E51ACB9-A281-794D-8BC4-56F523188117}" type="slidenum">
              <a:rPr lang="en-US" smtClean="0"/>
              <a:t>2</a:t>
            </a:fld>
            <a:endParaRPr lang="en-US"/>
          </a:p>
        </p:txBody>
      </p:sp>
    </p:spTree>
    <p:extLst>
      <p:ext uri="{BB962C8B-B14F-4D97-AF65-F5344CB8AC3E}">
        <p14:creationId xmlns:p14="http://schemas.microsoft.com/office/powerpoint/2010/main" val="2581051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200" dirty="0"/>
              <a:t>Raw waveforms are inputted, and individual leads are randomly masked. A convolutional feature encoder generates latent representations that feed into a transformer encoder, producing local representations that are then average-pooled to create global representations. Positive and negative contrastive learning pairs are depicted using blue and red arrows, respectively. In spans, latent representations are randomly masked as m and quantized to q. We then apply a local contrastive loss attracting each q to its corresponding local representation, using a subset of other q as the negative samples, or distractors. A batch of four ECG inputs, making up two positive pairs of temporally-adjacent ECG segments, are shown to visualize the CMSC global contrastive loss acting on the global representations across samples.</a:t>
            </a:r>
            <a:br>
              <a:rPr lang="en-GB" sz="1200" dirty="0"/>
            </a:br>
            <a:br>
              <a:rPr lang="en-GB" sz="1200" dirty="0"/>
            </a:br>
            <a:r>
              <a:rPr lang="fr-FR" sz="1800" b="0" i="0" dirty="0">
                <a:solidFill>
                  <a:srgbClr val="000000"/>
                </a:solidFill>
                <a:effectLst/>
                <a:latin typeface="Calibri" panose="020F0502020204030204" pitchFamily="34" charset="0"/>
              </a:rPr>
              <a:t>### 1. **</a:t>
            </a:r>
            <a:r>
              <a:rPr lang="fr-FR" sz="1800" b="0" i="0" dirty="0" err="1">
                <a:solidFill>
                  <a:srgbClr val="000000"/>
                </a:solidFill>
                <a:effectLst/>
                <a:latin typeface="Calibri" panose="020F0502020204030204" pitchFamily="34" charset="0"/>
              </a:rPr>
              <a:t>Convolutional</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Feature</a:t>
            </a:r>
            <a:r>
              <a:rPr lang="fr-FR" sz="1800" b="0" i="0" dirty="0">
                <a:solidFill>
                  <a:srgbClr val="000000"/>
                </a:solidFill>
                <a:effectLst/>
                <a:latin typeface="Calibri" panose="020F0502020204030204" pitchFamily="34" charset="0"/>
              </a:rPr>
              <a:t> Encoder**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The </a:t>
            </a:r>
            <a:r>
              <a:rPr lang="fr-FR" sz="1800" b="0" i="0" dirty="0" err="1">
                <a:solidFill>
                  <a:srgbClr val="000000"/>
                </a:solidFill>
                <a:effectLst/>
                <a:latin typeface="Calibri" panose="020F0502020204030204" pitchFamily="34" charset="0"/>
              </a:rPr>
              <a:t>convolutional</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feature</a:t>
            </a:r>
            <a:r>
              <a:rPr lang="fr-FR" sz="1800" b="0" i="0" dirty="0">
                <a:solidFill>
                  <a:srgbClr val="000000"/>
                </a:solidFill>
                <a:effectLst/>
                <a:latin typeface="Calibri" panose="020F0502020204030204" pitchFamily="34" charset="0"/>
              </a:rPr>
              <a:t> encoder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the initial part of the model </a:t>
            </a:r>
            <a:r>
              <a:rPr lang="fr-FR" sz="1800" b="0" i="0" dirty="0" err="1">
                <a:solidFill>
                  <a:srgbClr val="000000"/>
                </a:solidFill>
                <a:effectLst/>
                <a:latin typeface="Calibri" panose="020F0502020204030204" pitchFamily="34" charset="0"/>
              </a:rPr>
              <a:t>responsible</a:t>
            </a:r>
            <a:r>
              <a:rPr lang="fr-FR" sz="1800" b="0" i="0" dirty="0">
                <a:solidFill>
                  <a:srgbClr val="000000"/>
                </a:solidFill>
                <a:effectLst/>
                <a:latin typeface="Calibri" panose="020F0502020204030204" pitchFamily="34" charset="0"/>
              </a:rPr>
              <a:t> for </a:t>
            </a:r>
            <a:r>
              <a:rPr lang="fr-FR" sz="1800" b="0" i="0" dirty="0" err="1">
                <a:solidFill>
                  <a:srgbClr val="000000"/>
                </a:solidFill>
                <a:effectLst/>
                <a:latin typeface="Calibri" panose="020F0502020204030204" pitchFamily="34" charset="0"/>
              </a:rPr>
              <a:t>extracting</a:t>
            </a:r>
            <a:r>
              <a:rPr lang="fr-FR" sz="1800" b="0" i="0" dirty="0">
                <a:solidFill>
                  <a:srgbClr val="000000"/>
                </a:solidFill>
                <a:effectLst/>
                <a:latin typeface="Calibri" panose="020F0502020204030204" pitchFamily="34" charset="0"/>
              </a:rPr>
              <a:t> local, </a:t>
            </a:r>
            <a:r>
              <a:rPr lang="fr-FR" sz="1800" b="0" i="0" dirty="0" err="1">
                <a:solidFill>
                  <a:srgbClr val="000000"/>
                </a:solidFill>
                <a:effectLst/>
                <a:latin typeface="Calibri" panose="020F0502020204030204" pitchFamily="34" charset="0"/>
              </a:rPr>
              <a:t>low-level</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features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from</a:t>
            </a:r>
            <a:r>
              <a:rPr lang="fr-FR" sz="1800" b="0" i="0" dirty="0">
                <a:solidFill>
                  <a:srgbClr val="000000"/>
                </a:solidFill>
                <a:effectLst/>
                <a:latin typeface="Calibri" panose="020F0502020204030204" pitchFamily="34" charset="0"/>
              </a:rPr>
              <a:t> the input ECG </a:t>
            </a:r>
            <a:r>
              <a:rPr lang="fr-FR" sz="1800" b="0" i="0" dirty="0" err="1">
                <a:solidFill>
                  <a:srgbClr val="000000"/>
                </a:solidFill>
                <a:effectLst/>
                <a:latin typeface="Calibri" panose="020F0502020204030204" pitchFamily="34" charset="0"/>
              </a:rPr>
              <a:t>signals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Here’s</a:t>
            </a:r>
            <a:r>
              <a:rPr lang="fr-FR" sz="1800" b="0" i="0" dirty="0">
                <a:solidFill>
                  <a:srgbClr val="000000"/>
                </a:solidFill>
                <a:effectLst/>
                <a:latin typeface="Calibri" panose="020F0502020204030204" pitchFamily="34" charset="0"/>
              </a:rPr>
              <a:t> a </a:t>
            </a:r>
            <a:r>
              <a:rPr lang="fr-FR" sz="1800" b="0" i="0" dirty="0" err="1">
                <a:solidFill>
                  <a:srgbClr val="000000"/>
                </a:solidFill>
                <a:effectLst/>
                <a:latin typeface="Calibri" panose="020F0502020204030204" pitchFamily="34" charset="0"/>
              </a:rPr>
              <a:t>step</a:t>
            </a:r>
            <a:r>
              <a:rPr lang="fr-FR" sz="1800" b="0" i="0" dirty="0">
                <a:solidFill>
                  <a:srgbClr val="000000"/>
                </a:solidFill>
                <a:effectLst/>
                <a:latin typeface="Calibri" panose="020F0502020204030204" pitchFamily="34" charset="0"/>
              </a:rPr>
              <a:t>-by-</a:t>
            </a:r>
            <a:r>
              <a:rPr lang="fr-FR" sz="1800" b="0" i="0" dirty="0" err="1">
                <a:solidFill>
                  <a:srgbClr val="000000"/>
                </a:solidFill>
                <a:effectLst/>
                <a:latin typeface="Calibri" panose="020F0502020204030204" pitchFamily="34" charset="0"/>
              </a:rPr>
              <a:t>step</a:t>
            </a:r>
            <a:r>
              <a:rPr lang="fr-FR" sz="1800" b="0" i="0" dirty="0">
                <a:solidFill>
                  <a:srgbClr val="000000"/>
                </a:solidFill>
                <a:effectLst/>
                <a:latin typeface="Calibri" panose="020F0502020204030204" pitchFamily="34" charset="0"/>
              </a:rPr>
              <a:t> breakdown of </a:t>
            </a:r>
            <a:r>
              <a:rPr lang="fr-FR" sz="1800" b="0" i="0" dirty="0" err="1">
                <a:solidFill>
                  <a:srgbClr val="000000"/>
                </a:solidFill>
                <a:effectLst/>
                <a:latin typeface="Calibri" panose="020F0502020204030204" pitchFamily="34" charset="0"/>
              </a:rPr>
              <a:t>its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operation</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1.1. **Input Data:**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The input </a:t>
            </a:r>
            <a:r>
              <a:rPr lang="fr-FR" sz="1800" b="0" i="0" dirty="0" err="1">
                <a:solidFill>
                  <a:srgbClr val="000000"/>
                </a:solidFill>
                <a:effectLst/>
                <a:latin typeface="Calibri" panose="020F0502020204030204" pitchFamily="34" charset="0"/>
              </a:rPr>
              <a:t>consists</a:t>
            </a:r>
            <a:r>
              <a:rPr lang="fr-FR" sz="1800" b="0" i="0" dirty="0">
                <a:solidFill>
                  <a:srgbClr val="000000"/>
                </a:solidFill>
                <a:effectLst/>
                <a:latin typeface="Calibri" panose="020F0502020204030204" pitchFamily="34" charset="0"/>
              </a:rPr>
              <a:t> of multiple ECG </a:t>
            </a:r>
            <a:r>
              <a:rPr lang="fr-FR" sz="1800" b="0" i="0" dirty="0" err="1">
                <a:solidFill>
                  <a:srgbClr val="000000"/>
                </a:solidFill>
                <a:effectLst/>
                <a:latin typeface="Calibri" panose="020F0502020204030204" pitchFamily="34" charset="0"/>
              </a:rPr>
              <a:t>signals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represented</a:t>
            </a:r>
            <a:r>
              <a:rPr lang="fr-FR" sz="1800" b="0" i="0" dirty="0">
                <a:solidFill>
                  <a:srgbClr val="000000"/>
                </a:solidFill>
                <a:effectLst/>
                <a:latin typeface="Calibri" panose="020F0502020204030204" pitchFamily="34" charset="0"/>
              </a:rPr>
              <a:t> as a time-</a:t>
            </a:r>
            <a:r>
              <a:rPr lang="fr-FR" sz="1800" b="0" i="0" dirty="0" err="1">
                <a:solidFill>
                  <a:srgbClr val="000000"/>
                </a:solidFill>
                <a:effectLst/>
                <a:latin typeface="Calibri" panose="020F0502020204030204" pitchFamily="34" charset="0"/>
              </a:rPr>
              <a:t>series</a:t>
            </a:r>
            <a:r>
              <a:rPr lang="fr-FR" sz="1800" b="0" i="0" dirty="0">
                <a:solidFill>
                  <a:srgbClr val="000000"/>
                </a:solidFill>
                <a:effectLst/>
                <a:latin typeface="Calibri" panose="020F0502020204030204" pitchFamily="34" charset="0"/>
              </a:rPr>
              <a:t> segment. </a:t>
            </a:r>
            <a:r>
              <a:rPr lang="fr-FR" sz="1800" b="0" i="0" dirty="0" err="1">
                <a:solidFill>
                  <a:srgbClr val="000000"/>
                </a:solidFill>
                <a:effectLst/>
                <a:latin typeface="Calibri" panose="020F0502020204030204" pitchFamily="34" charset="0"/>
              </a:rPr>
              <a:t>Typically</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this</a:t>
            </a:r>
            <a:r>
              <a:rPr lang="fr-FR" sz="1800" b="0" i="0" dirty="0">
                <a:solidFill>
                  <a:srgbClr val="000000"/>
                </a:solidFill>
                <a:effectLst/>
                <a:latin typeface="Calibri" panose="020F0502020204030204" pitchFamily="34" charset="0"/>
              </a:rPr>
              <a:t> input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 1D signal </a:t>
            </a:r>
            <a:r>
              <a:rPr lang="fr-FR" sz="1800" b="0" i="0" dirty="0" err="1">
                <a:solidFill>
                  <a:srgbClr val="000000"/>
                </a:solidFill>
                <a:effectLst/>
                <a:latin typeface="Calibri" panose="020F0502020204030204" pitchFamily="34" charset="0"/>
              </a:rPr>
              <a:t>representing</a:t>
            </a:r>
            <a:r>
              <a:rPr lang="fr-FR" sz="1800" b="0" i="0" dirty="0">
                <a:solidFill>
                  <a:srgbClr val="000000"/>
                </a:solidFill>
                <a:effectLst/>
                <a:latin typeface="Calibri" panose="020F0502020204030204" pitchFamily="34" charset="0"/>
              </a:rPr>
              <a:t> the voltage over time for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lead of the ECG (e.g., a 5-second segment at 500 Hz </a:t>
            </a:r>
            <a:r>
              <a:rPr lang="fr-FR" sz="1800" b="0" i="0" dirty="0" err="1">
                <a:solidFill>
                  <a:srgbClr val="000000"/>
                </a:solidFill>
                <a:effectLst/>
                <a:latin typeface="Calibri" panose="020F0502020204030204" pitchFamily="34" charset="0"/>
              </a:rPr>
              <a:t>results</a:t>
            </a:r>
            <a:r>
              <a:rPr lang="fr-FR" sz="1800" b="0" i="0" dirty="0">
                <a:solidFill>
                  <a:srgbClr val="000000"/>
                </a:solidFill>
                <a:effectLst/>
                <a:latin typeface="Calibri" panose="020F0502020204030204" pitchFamily="34" charset="0"/>
              </a:rPr>
              <a:t> in 2500 data points per lead).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1.2. **</a:t>
            </a:r>
            <a:r>
              <a:rPr lang="fr-FR" sz="1800" b="0" i="0" dirty="0" err="1">
                <a:solidFill>
                  <a:srgbClr val="000000"/>
                </a:solidFill>
                <a:effectLst/>
                <a:latin typeface="Calibri" panose="020F0502020204030204" pitchFamily="34" charset="0"/>
              </a:rPr>
              <a:t>Convolutional</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Layers</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feature</a:t>
            </a:r>
            <a:r>
              <a:rPr lang="fr-FR" sz="1800" b="0" i="0" dirty="0">
                <a:solidFill>
                  <a:srgbClr val="000000"/>
                </a:solidFill>
                <a:effectLst/>
                <a:latin typeface="Calibri" panose="020F0502020204030204" pitchFamily="34" charset="0"/>
              </a:rPr>
              <a:t> encoder comprises multiple </a:t>
            </a:r>
            <a:r>
              <a:rPr lang="fr-FR" sz="1800" b="0" i="0" dirty="0" err="1">
                <a:solidFill>
                  <a:srgbClr val="000000"/>
                </a:solidFill>
                <a:effectLst/>
                <a:latin typeface="Calibri" panose="020F0502020204030204" pitchFamily="34" charset="0"/>
              </a:rPr>
              <a:t>convolutional</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layers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with</a:t>
            </a:r>
            <a:r>
              <a:rPr lang="fr-FR" sz="1800" b="0" i="0" dirty="0">
                <a:solidFill>
                  <a:srgbClr val="000000"/>
                </a:solidFill>
                <a:effectLst/>
                <a:latin typeface="Calibri" panose="020F0502020204030204" pitchFamily="34" charset="0"/>
              </a:rPr>
              <a:t> a </a:t>
            </a:r>
            <a:r>
              <a:rPr lang="fr-FR" sz="1800" b="0" i="0" dirty="0" err="1">
                <a:solidFill>
                  <a:srgbClr val="000000"/>
                </a:solidFill>
                <a:effectLst/>
                <a:latin typeface="Calibri" panose="020F0502020204030204" pitchFamily="34" charset="0"/>
              </a:rPr>
              <a:t>defined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number</a:t>
            </a:r>
            <a:r>
              <a:rPr lang="fr-FR" sz="1800" b="0" i="0" dirty="0">
                <a:solidFill>
                  <a:srgbClr val="000000"/>
                </a:solidFill>
                <a:effectLst/>
                <a:latin typeface="Calibri" panose="020F0502020204030204" pitchFamily="34" charset="0"/>
              </a:rPr>
              <a:t> of </a:t>
            </a:r>
            <a:r>
              <a:rPr lang="fr-FR" sz="1800" b="0" i="0" dirty="0" err="1">
                <a:solidFill>
                  <a:srgbClr val="000000"/>
                </a:solidFill>
                <a:effectLst/>
                <a:latin typeface="Calibri" panose="020F0502020204030204" pitchFamily="34" charset="0"/>
              </a:rPr>
              <a:t>filters</a:t>
            </a:r>
            <a:r>
              <a:rPr lang="fr-FR" sz="1800" b="0" i="0" dirty="0">
                <a:solidFill>
                  <a:srgbClr val="000000"/>
                </a:solidFill>
                <a:effectLst/>
                <a:latin typeface="Calibri" panose="020F0502020204030204" pitchFamily="34" charset="0"/>
              </a:rPr>
              <a:t>, kernel sizes, and strides. The </a:t>
            </a:r>
            <a:r>
              <a:rPr lang="fr-FR" sz="1800" b="0" i="0" dirty="0" err="1">
                <a:solidFill>
                  <a:srgbClr val="000000"/>
                </a:solidFill>
                <a:effectLst/>
                <a:latin typeface="Calibri" panose="020F0502020204030204" pitchFamily="34" charset="0"/>
              </a:rPr>
              <a:t>purpose</a:t>
            </a:r>
            <a:r>
              <a:rPr lang="fr-FR" sz="1800" b="0" i="0" dirty="0">
                <a:solidFill>
                  <a:srgbClr val="000000"/>
                </a:solidFill>
                <a:effectLst/>
                <a:latin typeface="Calibri" panose="020F0502020204030204" pitchFamily="34" charset="0"/>
              </a:rPr>
              <a:t> of </a:t>
            </a:r>
            <a:r>
              <a:rPr lang="fr-FR" sz="1800" b="0" i="0" dirty="0" err="1">
                <a:solidFill>
                  <a:srgbClr val="000000"/>
                </a:solidFill>
                <a:effectLst/>
                <a:latin typeface="Calibri" panose="020F0502020204030204" pitchFamily="34" charset="0"/>
              </a:rPr>
              <a:t>these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layers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to: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 **</a:t>
            </a:r>
            <a:r>
              <a:rPr lang="fr-FR" sz="1800" b="0" i="0" dirty="0" err="1">
                <a:solidFill>
                  <a:srgbClr val="000000"/>
                </a:solidFill>
                <a:effectLst/>
                <a:latin typeface="Calibri" panose="020F0502020204030204" pitchFamily="34" charset="0"/>
              </a:rPr>
              <a:t>Extract</a:t>
            </a:r>
            <a:r>
              <a:rPr lang="fr-FR" sz="1800" b="0" i="0" dirty="0">
                <a:solidFill>
                  <a:srgbClr val="000000"/>
                </a:solidFill>
                <a:effectLst/>
                <a:latin typeface="Calibri" panose="020F0502020204030204" pitchFamily="34" charset="0"/>
              </a:rPr>
              <a:t> Local Patterns**: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convolutional</a:t>
            </a:r>
            <a:r>
              <a:rPr lang="fr-FR" sz="1800" b="0" i="0" dirty="0">
                <a:solidFill>
                  <a:srgbClr val="000000"/>
                </a:solidFill>
                <a:effectLst/>
                <a:latin typeface="Calibri" panose="020F0502020204030204" pitchFamily="34" charset="0"/>
              </a:rPr>
              <a:t> layer captures </a:t>
            </a:r>
            <a:r>
              <a:rPr lang="fr-FR" sz="1800" b="0" i="0" dirty="0" err="1">
                <a:solidFill>
                  <a:srgbClr val="000000"/>
                </a:solidFill>
                <a:effectLst/>
                <a:latin typeface="Calibri" panose="020F0502020204030204" pitchFamily="34" charset="0"/>
              </a:rPr>
              <a:t>features</a:t>
            </a:r>
            <a:r>
              <a:rPr lang="fr-FR" sz="1800" b="0" i="0" dirty="0">
                <a:solidFill>
                  <a:srgbClr val="000000"/>
                </a:solidFill>
                <a:effectLst/>
                <a:latin typeface="Calibri" panose="020F0502020204030204" pitchFamily="34" charset="0"/>
              </a:rPr>
              <a:t> like QRS complexes, P </a:t>
            </a:r>
            <a:r>
              <a:rPr lang="fr-FR" sz="1800" b="0" i="0" dirty="0" err="1">
                <a:solidFill>
                  <a:srgbClr val="000000"/>
                </a:solidFill>
                <a:effectLst/>
                <a:latin typeface="Calibri" panose="020F0502020204030204" pitchFamily="34" charset="0"/>
              </a:rPr>
              <a:t>waves</a:t>
            </a:r>
            <a:r>
              <a:rPr lang="fr-FR" sz="1800" b="0" i="0" dirty="0">
                <a:solidFill>
                  <a:srgbClr val="000000"/>
                </a:solidFill>
                <a:effectLst/>
                <a:latin typeface="Calibri" panose="020F0502020204030204" pitchFamily="34" charset="0"/>
              </a:rPr>
              <a:t>, and T </a:t>
            </a:r>
            <a:r>
              <a:rPr lang="fr-FR" sz="1800" b="0" i="0" dirty="0" err="1">
                <a:solidFill>
                  <a:srgbClr val="000000"/>
                </a:solidFill>
                <a:effectLst/>
                <a:latin typeface="Calibri" panose="020F0502020204030204" pitchFamily="34" charset="0"/>
              </a:rPr>
              <a:t>waves</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 **</a:t>
            </a:r>
            <a:r>
              <a:rPr lang="fr-FR" sz="1800" b="0" i="0" dirty="0" err="1">
                <a:solidFill>
                  <a:srgbClr val="000000"/>
                </a:solidFill>
                <a:effectLst/>
                <a:latin typeface="Calibri" panose="020F0502020204030204" pitchFamily="34" charset="0"/>
              </a:rPr>
              <a:t>Reduce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Dimensionality</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Through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striding</a:t>
            </a:r>
            <a:r>
              <a:rPr lang="fr-FR" sz="1800" b="0" i="0" dirty="0">
                <a:solidFill>
                  <a:srgbClr val="000000"/>
                </a:solidFill>
                <a:effectLst/>
                <a:latin typeface="Calibri" panose="020F0502020204030204" pitchFamily="34" charset="0"/>
              </a:rPr>
              <a:t> and </a:t>
            </a:r>
            <a:r>
              <a:rPr lang="fr-FR" sz="1800" b="0" i="0" dirty="0" err="1">
                <a:solidFill>
                  <a:srgbClr val="000000"/>
                </a:solidFill>
                <a:effectLst/>
                <a:latin typeface="Calibri" panose="020F0502020204030204" pitchFamily="34" charset="0"/>
              </a:rPr>
              <a:t>pooling</a:t>
            </a:r>
            <a:r>
              <a:rPr lang="fr-FR" sz="1800" b="0" i="0" dirty="0">
                <a:solidFill>
                  <a:srgbClr val="000000"/>
                </a:solidFill>
                <a:effectLst/>
                <a:latin typeface="Calibri" panose="020F0502020204030204" pitchFamily="34" charset="0"/>
              </a:rPr>
              <a:t>, the encoder </a:t>
            </a:r>
            <a:r>
              <a:rPr lang="fr-FR" sz="1800" b="0" i="0" dirty="0" err="1">
                <a:solidFill>
                  <a:srgbClr val="000000"/>
                </a:solidFill>
                <a:effectLst/>
                <a:latin typeface="Calibri" panose="020F0502020204030204" pitchFamily="34" charset="0"/>
              </a:rPr>
              <a:t>reduces</a:t>
            </a:r>
            <a:r>
              <a:rPr lang="fr-FR" sz="1800" b="0" i="0" dirty="0">
                <a:solidFill>
                  <a:srgbClr val="000000"/>
                </a:solidFill>
                <a:effectLst/>
                <a:latin typeface="Calibri" panose="020F0502020204030204" pitchFamily="34" charset="0"/>
              </a:rPr>
              <a:t> the temporal </a:t>
            </a:r>
            <a:r>
              <a:rPr lang="fr-FR" sz="1800" b="0" i="0" dirty="0" err="1">
                <a:solidFill>
                  <a:srgbClr val="000000"/>
                </a:solidFill>
                <a:effectLst/>
                <a:latin typeface="Calibri" panose="020F0502020204030204" pitchFamily="34" charset="0"/>
              </a:rPr>
              <a:t>dimensionality</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creating</a:t>
            </a:r>
            <a:r>
              <a:rPr lang="fr-FR" sz="1800" b="0" i="0" dirty="0">
                <a:solidFill>
                  <a:srgbClr val="000000"/>
                </a:solidFill>
                <a:effectLst/>
                <a:latin typeface="Calibri" panose="020F0502020204030204" pitchFamily="34" charset="0"/>
              </a:rPr>
              <a:t> a </a:t>
            </a:r>
            <a:r>
              <a:rPr lang="fr-FR" sz="1800" b="0" i="0" dirty="0" err="1">
                <a:solidFill>
                  <a:srgbClr val="000000"/>
                </a:solidFill>
                <a:effectLst/>
                <a:latin typeface="Calibri" panose="020F0502020204030204" pitchFamily="34" charset="0"/>
              </a:rPr>
              <a:t>compressed</a:t>
            </a:r>
            <a:r>
              <a:rPr lang="fr-FR" sz="1800" b="0" i="0" dirty="0">
                <a:solidFill>
                  <a:srgbClr val="000000"/>
                </a:solidFill>
                <a:effectLst/>
                <a:latin typeface="Calibri" panose="020F0502020204030204" pitchFamily="34" charset="0"/>
              </a:rPr>
              <a:t> latent </a:t>
            </a:r>
            <a:r>
              <a:rPr lang="fr-FR" sz="1800" b="0" i="0" dirty="0" err="1">
                <a:solidFill>
                  <a:srgbClr val="000000"/>
                </a:solidFill>
                <a:effectLst/>
                <a:latin typeface="Calibri" panose="020F0502020204030204" pitchFamily="34" charset="0"/>
              </a:rPr>
              <a:t>representation</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1.3. **Output - Latent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z_t</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The output of the </a:t>
            </a:r>
            <a:r>
              <a:rPr lang="fr-FR" sz="1800" b="0" i="0" dirty="0" err="1">
                <a:solidFill>
                  <a:srgbClr val="000000"/>
                </a:solidFill>
                <a:effectLst/>
                <a:latin typeface="Calibri" panose="020F0502020204030204" pitchFamily="34" charset="0"/>
              </a:rPr>
              <a:t>feature</a:t>
            </a:r>
            <a:r>
              <a:rPr lang="fr-FR" sz="1800" b="0" i="0" dirty="0">
                <a:solidFill>
                  <a:srgbClr val="000000"/>
                </a:solidFill>
                <a:effectLst/>
                <a:latin typeface="Calibri" panose="020F0502020204030204" pitchFamily="34" charset="0"/>
              </a:rPr>
              <a:t> encoder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 </a:t>
            </a:r>
            <a:r>
              <a:rPr lang="fr-FR" sz="1800" b="0" i="0" dirty="0" err="1">
                <a:solidFill>
                  <a:srgbClr val="000000"/>
                </a:solidFill>
                <a:effectLst/>
                <a:latin typeface="Calibri" panose="020F0502020204030204" pitchFamily="34" charset="0"/>
              </a:rPr>
              <a:t>sequence</a:t>
            </a:r>
            <a:r>
              <a:rPr lang="fr-FR" sz="1800" b="0" i="0" dirty="0">
                <a:solidFill>
                  <a:srgbClr val="000000"/>
                </a:solidFill>
                <a:effectLst/>
                <a:latin typeface="Calibri" panose="020F0502020204030204" pitchFamily="34" charset="0"/>
              </a:rPr>
              <a:t> of latent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z_t</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where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z_t</a:t>
            </a:r>
            <a:r>
              <a:rPr lang="fr-FR" sz="1800" b="0" i="0" dirty="0">
                <a:solidFill>
                  <a:srgbClr val="000000"/>
                </a:solidFill>
                <a:effectLst/>
                <a:latin typeface="Calibri" panose="020F0502020204030204" pitchFamily="34" charset="0"/>
              </a:rPr>
              <a:t>\) corresponds to a </a:t>
            </a:r>
            <a:r>
              <a:rPr lang="fr-FR" sz="1800" b="0" i="0" dirty="0" err="1">
                <a:solidFill>
                  <a:srgbClr val="000000"/>
                </a:solidFill>
                <a:effectLst/>
                <a:latin typeface="Calibri" panose="020F0502020204030204" pitchFamily="34" charset="0"/>
              </a:rPr>
              <a:t>different</a:t>
            </a:r>
            <a:r>
              <a:rPr lang="fr-FR" sz="1800" b="0" i="0" dirty="0">
                <a:solidFill>
                  <a:srgbClr val="000000"/>
                </a:solidFill>
                <a:effectLst/>
                <a:latin typeface="Calibri" panose="020F0502020204030204" pitchFamily="34" charset="0"/>
              </a:rPr>
              <a:t> segment of the input ECG. </a:t>
            </a:r>
            <a:r>
              <a:rPr lang="fr-FR" sz="1800" b="0" i="0" dirty="0" err="1">
                <a:solidFill>
                  <a:srgbClr val="000000"/>
                </a:solidFill>
                <a:effectLst/>
                <a:latin typeface="Calibri" panose="020F0502020204030204" pitchFamily="34" charset="0"/>
              </a:rPr>
              <a:t>These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are </a:t>
            </a:r>
            <a:r>
              <a:rPr lang="fr-FR" sz="1800" b="0" i="0" dirty="0" err="1">
                <a:solidFill>
                  <a:srgbClr val="000000"/>
                </a:solidFill>
                <a:effectLst/>
                <a:latin typeface="Calibri" panose="020F0502020204030204" pitchFamily="34" charset="0"/>
              </a:rPr>
              <a:t>smaller</a:t>
            </a:r>
            <a:r>
              <a:rPr lang="fr-FR" sz="1800" b="0" i="0" dirty="0">
                <a:solidFill>
                  <a:srgbClr val="000000"/>
                </a:solidFill>
                <a:effectLst/>
                <a:latin typeface="Calibri" panose="020F0502020204030204" pitchFamily="34" charset="0"/>
              </a:rPr>
              <a:t> and capture essential patterns in the input data.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2. **Transformer Encoder**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The transformer encoder </a:t>
            </a:r>
            <a:r>
              <a:rPr lang="fr-FR" sz="1800" b="0" i="0" dirty="0" err="1">
                <a:solidFill>
                  <a:srgbClr val="000000"/>
                </a:solidFill>
                <a:effectLst/>
                <a:latin typeface="Calibri" panose="020F0502020204030204" pitchFamily="34" charset="0"/>
              </a:rPr>
              <a:t>processes</a:t>
            </a:r>
            <a:r>
              <a:rPr lang="fr-FR" sz="1800" b="0" i="0" dirty="0">
                <a:solidFill>
                  <a:srgbClr val="000000"/>
                </a:solidFill>
                <a:effectLst/>
                <a:latin typeface="Calibri" panose="020F0502020204030204" pitchFamily="34" charset="0"/>
              </a:rPr>
              <a:t> the latent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produced</a:t>
            </a:r>
            <a:r>
              <a:rPr lang="fr-FR" sz="1800" b="0" i="0" dirty="0">
                <a:solidFill>
                  <a:srgbClr val="000000"/>
                </a:solidFill>
                <a:effectLst/>
                <a:latin typeface="Calibri" panose="020F0502020204030204" pitchFamily="34" charset="0"/>
              </a:rPr>
              <a:t> by the </a:t>
            </a:r>
            <a:r>
              <a:rPr lang="fr-FR" sz="1800" b="0" i="0" dirty="0" err="1">
                <a:solidFill>
                  <a:srgbClr val="000000"/>
                </a:solidFill>
                <a:effectLst/>
                <a:latin typeface="Calibri" panose="020F0502020204030204" pitchFamily="34" charset="0"/>
              </a:rPr>
              <a:t>convolutional</a:t>
            </a:r>
            <a:r>
              <a:rPr lang="fr-FR" sz="1800" b="0" i="0" dirty="0">
                <a:solidFill>
                  <a:srgbClr val="000000"/>
                </a:solidFill>
                <a:effectLst/>
                <a:latin typeface="Calibri" panose="020F0502020204030204" pitchFamily="34" charset="0"/>
              </a:rPr>
              <a:t> encoder to capture global </a:t>
            </a:r>
            <a:r>
              <a:rPr lang="fr-FR" sz="1800" b="0" i="0" dirty="0" err="1">
                <a:solidFill>
                  <a:srgbClr val="000000"/>
                </a:solidFill>
                <a:effectLst/>
                <a:latin typeface="Calibri" panose="020F0502020204030204" pitchFamily="34" charset="0"/>
              </a:rPr>
              <a:t>context</a:t>
            </a:r>
            <a:r>
              <a:rPr lang="fr-FR" sz="1800" b="0" i="0" dirty="0">
                <a:solidFill>
                  <a:srgbClr val="000000"/>
                </a:solidFill>
                <a:effectLst/>
                <a:latin typeface="Calibri" panose="020F0502020204030204" pitchFamily="34" charset="0"/>
              </a:rPr>
              <a:t> and </a:t>
            </a:r>
            <a:r>
              <a:rPr lang="fr-FR" sz="1800" b="0" i="0" dirty="0" err="1">
                <a:solidFill>
                  <a:srgbClr val="000000"/>
                </a:solidFill>
                <a:effectLst/>
                <a:latin typeface="Calibri" panose="020F0502020204030204" pitchFamily="34" charset="0"/>
              </a:rPr>
              <a:t>dependencies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across</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entire</a:t>
            </a:r>
            <a:r>
              <a:rPr lang="fr-FR" sz="1800" b="0" i="0" dirty="0">
                <a:solidFill>
                  <a:srgbClr val="000000"/>
                </a:solidFill>
                <a:effectLst/>
                <a:latin typeface="Calibri" panose="020F0502020204030204" pitchFamily="34" charset="0"/>
              </a:rPr>
              <a:t> ECG </a:t>
            </a:r>
            <a:r>
              <a:rPr lang="fr-FR" sz="1800" b="0" i="0" dirty="0" err="1">
                <a:solidFill>
                  <a:srgbClr val="000000"/>
                </a:solidFill>
                <a:effectLst/>
                <a:latin typeface="Calibri" panose="020F0502020204030204" pitchFamily="34" charset="0"/>
              </a:rPr>
              <a:t>sequence</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2.1. **Self-Attention </a:t>
            </a:r>
            <a:r>
              <a:rPr lang="fr-FR" sz="1800" b="0" i="0" dirty="0" err="1">
                <a:solidFill>
                  <a:srgbClr val="000000"/>
                </a:solidFill>
                <a:effectLst/>
                <a:latin typeface="Calibri" panose="020F0502020204030204" pitchFamily="34" charset="0"/>
              </a:rPr>
              <a:t>Mechanism</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The transformer encoder uses the self-attention </a:t>
            </a:r>
            <a:r>
              <a:rPr lang="fr-FR" sz="1800" b="0" i="0" dirty="0" err="1">
                <a:solidFill>
                  <a:srgbClr val="000000"/>
                </a:solidFill>
                <a:effectLst/>
                <a:latin typeface="Calibri" panose="020F0502020204030204" pitchFamily="34" charset="0"/>
              </a:rPr>
              <a:t>mechanism</a:t>
            </a:r>
            <a:r>
              <a:rPr lang="fr-FR" sz="1800" b="0" i="0" dirty="0">
                <a:solidFill>
                  <a:srgbClr val="000000"/>
                </a:solidFill>
                <a:effectLst/>
                <a:latin typeface="Calibri" panose="020F0502020204030204" pitchFamily="34" charset="0"/>
              </a:rPr>
              <a:t> to </a:t>
            </a:r>
            <a:r>
              <a:rPr lang="fr-FR" sz="1800" b="0" i="0" dirty="0" err="1">
                <a:solidFill>
                  <a:srgbClr val="000000"/>
                </a:solidFill>
                <a:effectLst/>
                <a:latin typeface="Calibri" panose="020F0502020204030204" pitchFamily="34" charset="0"/>
              </a:rPr>
              <a:t>compute</a:t>
            </a:r>
            <a:r>
              <a:rPr lang="fr-FR" sz="1800" b="0" i="0" dirty="0">
                <a:solidFill>
                  <a:srgbClr val="000000"/>
                </a:solidFill>
                <a:effectLst/>
                <a:latin typeface="Calibri" panose="020F0502020204030204" pitchFamily="34" charset="0"/>
              </a:rPr>
              <a:t> how </a:t>
            </a:r>
            <a:r>
              <a:rPr lang="fr-FR" sz="1800" b="0" i="0" dirty="0" err="1">
                <a:solidFill>
                  <a:srgbClr val="000000"/>
                </a:solidFill>
                <a:effectLst/>
                <a:latin typeface="Calibri" panose="020F0502020204030204" pitchFamily="34" charset="0"/>
              </a:rPr>
              <a:t>much</a:t>
            </a:r>
            <a:r>
              <a:rPr lang="fr-FR" sz="1800" b="0" i="0" dirty="0">
                <a:solidFill>
                  <a:srgbClr val="000000"/>
                </a:solidFill>
                <a:effectLst/>
                <a:latin typeface="Calibri" panose="020F0502020204030204" pitchFamily="34" charset="0"/>
              </a:rPr>
              <a:t> focus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latent </a:t>
            </a:r>
            <a:r>
              <a:rPr lang="fr-FR" sz="1800" b="0" i="0" dirty="0" err="1">
                <a:solidFill>
                  <a:srgbClr val="000000"/>
                </a:solidFill>
                <a:effectLst/>
                <a:latin typeface="Calibri" panose="020F0502020204030204" pitchFamily="34" charset="0"/>
              </a:rPr>
              <a:t>representation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z_t</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should</a:t>
            </a:r>
            <a:r>
              <a:rPr lang="fr-FR" sz="1800" b="0" i="0" dirty="0">
                <a:solidFill>
                  <a:srgbClr val="000000"/>
                </a:solidFill>
                <a:effectLst/>
                <a:latin typeface="Calibri" panose="020F0502020204030204" pitchFamily="34" charset="0"/>
              </a:rPr>
              <a:t> place on </a:t>
            </a:r>
            <a:r>
              <a:rPr lang="fr-FR" sz="1800" b="0" i="0" dirty="0" err="1">
                <a:solidFill>
                  <a:srgbClr val="000000"/>
                </a:solidFill>
                <a:effectLst/>
                <a:latin typeface="Calibri" panose="020F0502020204030204" pitchFamily="34" charset="0"/>
              </a:rPr>
              <a:t>other</a:t>
            </a:r>
            <a:r>
              <a:rPr lang="fr-FR" sz="1800" b="0" i="0" dirty="0">
                <a:solidFill>
                  <a:srgbClr val="000000"/>
                </a:solidFill>
                <a:effectLst/>
                <a:latin typeface="Calibri" panose="020F0502020204030204" pitchFamily="34" charset="0"/>
              </a:rPr>
              <a:t> latent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in the </a:t>
            </a:r>
            <a:r>
              <a:rPr lang="fr-FR" sz="1800" b="0" i="0" dirty="0" err="1">
                <a:solidFill>
                  <a:srgbClr val="000000"/>
                </a:solidFill>
                <a:effectLst/>
                <a:latin typeface="Calibri" panose="020F0502020204030204" pitchFamily="34" charset="0"/>
              </a:rPr>
              <a:t>sequence</a:t>
            </a:r>
            <a:r>
              <a:rPr lang="fr-FR" sz="1800" b="0" i="0" dirty="0">
                <a:solidFill>
                  <a:srgbClr val="000000"/>
                </a:solidFill>
                <a:effectLst/>
                <a:latin typeface="Calibri" panose="020F0502020204030204" pitchFamily="34" charset="0"/>
              </a:rPr>
              <a:t>. This </a:t>
            </a:r>
            <a:r>
              <a:rPr lang="fr-FR" sz="1800" b="0" i="0" dirty="0" err="1">
                <a:solidFill>
                  <a:srgbClr val="000000"/>
                </a:solidFill>
                <a:effectLst/>
                <a:latin typeface="Calibri" panose="020F0502020204030204" pitchFamily="34" charset="0"/>
              </a:rPr>
              <a:t>helps</a:t>
            </a:r>
            <a:r>
              <a:rPr lang="fr-FR" sz="1800" b="0" i="0" dirty="0">
                <a:solidFill>
                  <a:srgbClr val="000000"/>
                </a:solidFill>
                <a:effectLst/>
                <a:latin typeface="Calibri" panose="020F0502020204030204" pitchFamily="34" charset="0"/>
              </a:rPr>
              <a:t> the model </a:t>
            </a:r>
            <a:r>
              <a:rPr lang="fr-FR" sz="1800" b="0" i="0" dirty="0" err="1">
                <a:solidFill>
                  <a:srgbClr val="000000"/>
                </a:solidFill>
                <a:effectLst/>
                <a:latin typeface="Calibri" panose="020F0502020204030204" pitchFamily="34" charset="0"/>
              </a:rPr>
              <a:t>understand</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dependencies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between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different</a:t>
            </a:r>
            <a:r>
              <a:rPr lang="fr-FR" sz="1800" b="0" i="0" dirty="0">
                <a:solidFill>
                  <a:srgbClr val="000000"/>
                </a:solidFill>
                <a:effectLst/>
                <a:latin typeface="Calibri" panose="020F0502020204030204" pitchFamily="34" charset="0"/>
              </a:rPr>
              <a:t> parts of the ECG signal.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2.2. **Multi-Head Attention:**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Multiple self-attention </a:t>
            </a:r>
            <a:r>
              <a:rPr lang="fr-FR" sz="1800" b="0" i="0" dirty="0" err="1">
                <a:solidFill>
                  <a:srgbClr val="000000"/>
                </a:solidFill>
                <a:effectLst/>
                <a:latin typeface="Calibri" panose="020F0502020204030204" pitchFamily="34" charset="0"/>
              </a:rPr>
              <a:t>heads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allow</a:t>
            </a:r>
            <a:r>
              <a:rPr lang="fr-FR" sz="1800" b="0" i="0" dirty="0">
                <a:solidFill>
                  <a:srgbClr val="000000"/>
                </a:solidFill>
                <a:effectLst/>
                <a:latin typeface="Calibri" panose="020F0502020204030204" pitchFamily="34" charset="0"/>
              </a:rPr>
              <a:t> the model to capture </a:t>
            </a:r>
            <a:r>
              <a:rPr lang="fr-FR" sz="1800" b="0" i="0" dirty="0" err="1">
                <a:solidFill>
                  <a:srgbClr val="000000"/>
                </a:solidFill>
                <a:effectLst/>
                <a:latin typeface="Calibri" panose="020F0502020204030204" pitchFamily="34" charset="0"/>
              </a:rPr>
              <a:t>different</a:t>
            </a:r>
            <a:r>
              <a:rPr lang="fr-FR" sz="1800" b="0" i="0" dirty="0">
                <a:solidFill>
                  <a:srgbClr val="000000"/>
                </a:solidFill>
                <a:effectLst/>
                <a:latin typeface="Calibri" panose="020F0502020204030204" pitchFamily="34" charset="0"/>
              </a:rPr>
              <a:t> types of </a:t>
            </a:r>
            <a:r>
              <a:rPr lang="fr-FR" sz="1800" b="0" i="0" dirty="0" err="1">
                <a:solidFill>
                  <a:srgbClr val="000000"/>
                </a:solidFill>
                <a:effectLst/>
                <a:latin typeface="Calibri" panose="020F0502020204030204" pitchFamily="34" charset="0"/>
              </a:rPr>
              <a:t>relationships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within</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sequence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simultaneously</a:t>
            </a:r>
            <a:r>
              <a:rPr lang="fr-FR" sz="1800" b="0" i="0" dirty="0">
                <a:solidFill>
                  <a:srgbClr val="000000"/>
                </a:solidFill>
                <a:effectLst/>
                <a:latin typeface="Calibri" panose="020F0502020204030204" pitchFamily="34" charset="0"/>
              </a:rPr>
              <a:t>. For </a:t>
            </a:r>
            <a:r>
              <a:rPr lang="fr-FR" sz="1800" b="0" i="0" dirty="0" err="1">
                <a:solidFill>
                  <a:srgbClr val="000000"/>
                </a:solidFill>
                <a:effectLst/>
                <a:latin typeface="Calibri" panose="020F0502020204030204" pitchFamily="34" charset="0"/>
              </a:rPr>
              <a:t>example</a:t>
            </a:r>
            <a:r>
              <a:rPr lang="fr-FR" sz="1800" b="0" i="0" dirty="0">
                <a:solidFill>
                  <a:srgbClr val="000000"/>
                </a:solidFill>
                <a:effectLst/>
                <a:latin typeface="Calibri" panose="020F0502020204030204" pitchFamily="34" charset="0"/>
              </a:rPr>
              <a:t>, one </a:t>
            </a:r>
            <a:r>
              <a:rPr lang="fr-FR" sz="1800" b="0" i="0" dirty="0" err="1">
                <a:solidFill>
                  <a:srgbClr val="000000"/>
                </a:solidFill>
                <a:effectLst/>
                <a:latin typeface="Calibri" panose="020F0502020204030204" pitchFamily="34" charset="0"/>
              </a:rPr>
              <a:t>head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might</a:t>
            </a:r>
            <a:r>
              <a:rPr lang="fr-FR" sz="1800" b="0" i="0" dirty="0">
                <a:solidFill>
                  <a:srgbClr val="000000"/>
                </a:solidFill>
                <a:effectLst/>
                <a:latin typeface="Calibri" panose="020F0502020204030204" pitchFamily="34" charset="0"/>
              </a:rPr>
              <a:t> focus on </a:t>
            </a:r>
            <a:r>
              <a:rPr lang="fr-FR" sz="1800" b="0" i="0" dirty="0" err="1">
                <a:solidFill>
                  <a:srgbClr val="000000"/>
                </a:solidFill>
                <a:effectLst/>
                <a:latin typeface="Calibri" panose="020F0502020204030204" pitchFamily="34" charset="0"/>
              </a:rPr>
              <a:t>rhythm</a:t>
            </a:r>
            <a:r>
              <a:rPr lang="fr-FR" sz="1800" b="0" i="0" dirty="0">
                <a:solidFill>
                  <a:srgbClr val="000000"/>
                </a:solidFill>
                <a:effectLst/>
                <a:latin typeface="Calibri" panose="020F0502020204030204" pitchFamily="34" charset="0"/>
              </a:rPr>
              <a:t> patterns, </a:t>
            </a:r>
            <a:r>
              <a:rPr lang="fr-FR" sz="1800" b="0" i="0" dirty="0" err="1">
                <a:solidFill>
                  <a:srgbClr val="000000"/>
                </a:solidFill>
                <a:effectLst/>
                <a:latin typeface="Calibri" panose="020F0502020204030204" pitchFamily="34" charset="0"/>
              </a:rPr>
              <a:t>while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another</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might</a:t>
            </a:r>
            <a:r>
              <a:rPr lang="fr-FR" sz="1800" b="0" i="0" dirty="0">
                <a:solidFill>
                  <a:srgbClr val="000000"/>
                </a:solidFill>
                <a:effectLst/>
                <a:latin typeface="Calibri" panose="020F0502020204030204" pitchFamily="34" charset="0"/>
              </a:rPr>
              <a:t> focus on </a:t>
            </a:r>
            <a:r>
              <a:rPr lang="fr-FR" sz="1800" b="0" i="0" dirty="0" err="1">
                <a:solidFill>
                  <a:srgbClr val="000000"/>
                </a:solidFill>
                <a:effectLst/>
                <a:latin typeface="Calibri" panose="020F0502020204030204" pitchFamily="34" charset="0"/>
              </a:rPr>
              <a:t>detecting</a:t>
            </a:r>
            <a:r>
              <a:rPr lang="fr-FR" sz="1800" b="0" i="0" dirty="0">
                <a:solidFill>
                  <a:srgbClr val="000000"/>
                </a:solidFill>
                <a:effectLst/>
                <a:latin typeface="Calibri" panose="020F0502020204030204" pitchFamily="34" charset="0"/>
              </a:rPr>
              <a:t> anomalies.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2.3. **</a:t>
            </a:r>
            <a:r>
              <a:rPr lang="fr-FR" sz="1800" b="0" i="0" dirty="0" err="1">
                <a:solidFill>
                  <a:srgbClr val="000000"/>
                </a:solidFill>
                <a:effectLst/>
                <a:latin typeface="Calibri" panose="020F0502020204030204" pitchFamily="34" charset="0"/>
              </a:rPr>
              <a:t>Feed-Forward</a:t>
            </a:r>
            <a:r>
              <a:rPr lang="fr-FR" sz="1800" b="0" i="0" dirty="0">
                <a:solidFill>
                  <a:srgbClr val="000000"/>
                </a:solidFill>
                <a:effectLst/>
                <a:latin typeface="Calibri" panose="020F0502020204030204" pitchFamily="34" charset="0"/>
              </a:rPr>
              <a:t> Network:**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After</a:t>
            </a:r>
            <a:r>
              <a:rPr lang="fr-FR" sz="1800" b="0" i="0" dirty="0">
                <a:solidFill>
                  <a:srgbClr val="000000"/>
                </a:solidFill>
                <a:effectLst/>
                <a:latin typeface="Calibri" panose="020F0502020204030204" pitchFamily="34" charset="0"/>
              </a:rPr>
              <a:t> attention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calculated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representation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passed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through</a:t>
            </a:r>
            <a:r>
              <a:rPr lang="fr-FR" sz="1800" b="0" i="0" dirty="0">
                <a:solidFill>
                  <a:srgbClr val="000000"/>
                </a:solidFill>
                <a:effectLst/>
                <a:latin typeface="Calibri" panose="020F0502020204030204" pitchFamily="34" charset="0"/>
              </a:rPr>
              <a:t> a </a:t>
            </a:r>
            <a:r>
              <a:rPr lang="fr-FR" sz="1800" b="0" i="0" dirty="0" err="1">
                <a:solidFill>
                  <a:srgbClr val="000000"/>
                </a:solidFill>
                <a:effectLst/>
                <a:latin typeface="Calibri" panose="020F0502020204030204" pitchFamily="34" charset="0"/>
              </a:rPr>
              <a:t>feed-forward</a:t>
            </a:r>
            <a:r>
              <a:rPr lang="fr-FR" sz="1800" b="0" i="0" dirty="0">
                <a:solidFill>
                  <a:srgbClr val="000000"/>
                </a:solidFill>
                <a:effectLst/>
                <a:latin typeface="Calibri" panose="020F0502020204030204" pitchFamily="34" charset="0"/>
              </a:rPr>
              <a:t> network to </a:t>
            </a:r>
            <a:r>
              <a:rPr lang="fr-FR" sz="1800" b="0" i="0" dirty="0" err="1">
                <a:solidFill>
                  <a:srgbClr val="000000"/>
                </a:solidFill>
                <a:effectLst/>
                <a:latin typeface="Calibri" panose="020F0502020204030204" pitchFamily="34" charset="0"/>
              </a:rPr>
              <a:t>further</a:t>
            </a:r>
            <a:r>
              <a:rPr lang="fr-FR" sz="1800" b="0" i="0" dirty="0">
                <a:solidFill>
                  <a:srgbClr val="000000"/>
                </a:solidFill>
                <a:effectLst/>
                <a:latin typeface="Calibri" panose="020F0502020204030204" pitchFamily="34" charset="0"/>
              </a:rPr>
              <a:t> process and </a:t>
            </a:r>
            <a:r>
              <a:rPr lang="fr-FR" sz="1800" b="0" i="0" dirty="0" err="1">
                <a:solidFill>
                  <a:srgbClr val="000000"/>
                </a:solidFill>
                <a:effectLst/>
                <a:latin typeface="Calibri" panose="020F0502020204030204" pitchFamily="34" charset="0"/>
              </a:rPr>
              <a:t>transform</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features</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2.4. **Local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c_t</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The transformer outputs local </a:t>
            </a:r>
            <a:r>
              <a:rPr lang="fr-FR" sz="1800" b="0" i="0" dirty="0" err="1">
                <a:solidFill>
                  <a:srgbClr val="000000"/>
                </a:solidFill>
                <a:effectLst/>
                <a:latin typeface="Calibri" panose="020F0502020204030204" pitchFamily="34" charset="0"/>
              </a:rPr>
              <a:t>contextualized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c_t</a:t>
            </a:r>
            <a:r>
              <a:rPr lang="fr-FR" sz="1800" b="0" i="0" dirty="0">
                <a:solidFill>
                  <a:srgbClr val="000000"/>
                </a:solidFill>
                <a:effectLst/>
                <a:latin typeface="Calibri" panose="020F0502020204030204" pitchFamily="34" charset="0"/>
              </a:rPr>
              <a:t>\)) for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time </a:t>
            </a:r>
            <a:r>
              <a:rPr lang="fr-FR" sz="1800" b="0" i="0" dirty="0" err="1">
                <a:solidFill>
                  <a:srgbClr val="000000"/>
                </a:solidFill>
                <a:effectLst/>
                <a:latin typeface="Calibri" panose="020F0502020204030204" pitchFamily="34" charset="0"/>
              </a:rPr>
              <a:t>step</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which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now</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incorporate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both</a:t>
            </a:r>
            <a:r>
              <a:rPr lang="fr-FR" sz="1800" b="0" i="0" dirty="0">
                <a:solidFill>
                  <a:srgbClr val="000000"/>
                </a:solidFill>
                <a:effectLst/>
                <a:latin typeface="Calibri" panose="020F0502020204030204" pitchFamily="34" charset="0"/>
              </a:rPr>
              <a:t> local </a:t>
            </a:r>
            <a:r>
              <a:rPr lang="fr-FR" sz="1800" b="0" i="0" dirty="0" err="1">
                <a:solidFill>
                  <a:srgbClr val="000000"/>
                </a:solidFill>
                <a:effectLst/>
                <a:latin typeface="Calibri" panose="020F0502020204030204" pitchFamily="34" charset="0"/>
              </a:rPr>
              <a:t>features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from</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convolutional</a:t>
            </a:r>
            <a:r>
              <a:rPr lang="fr-FR" sz="1800" b="0" i="0" dirty="0">
                <a:solidFill>
                  <a:srgbClr val="000000"/>
                </a:solidFill>
                <a:effectLst/>
                <a:latin typeface="Calibri" panose="020F0502020204030204" pitchFamily="34" charset="0"/>
              </a:rPr>
              <a:t> encoder and global </a:t>
            </a:r>
            <a:r>
              <a:rPr lang="fr-FR" sz="1800" b="0" i="0" dirty="0" err="1">
                <a:solidFill>
                  <a:srgbClr val="000000"/>
                </a:solidFill>
                <a:effectLst/>
                <a:latin typeface="Calibri" panose="020F0502020204030204" pitchFamily="34" charset="0"/>
              </a:rPr>
              <a:t>context</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from</a:t>
            </a:r>
            <a:r>
              <a:rPr lang="fr-FR" sz="1800" b="0" i="0" dirty="0">
                <a:solidFill>
                  <a:srgbClr val="000000"/>
                </a:solidFill>
                <a:effectLst/>
                <a:latin typeface="Calibri" panose="020F0502020204030204" pitchFamily="34" charset="0"/>
              </a:rPr>
              <a:t> the transformer.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3. **</a:t>
            </a:r>
            <a:r>
              <a:rPr lang="fr-FR" sz="1800" b="0" i="0" dirty="0" err="1">
                <a:solidFill>
                  <a:srgbClr val="000000"/>
                </a:solidFill>
                <a:effectLst/>
                <a:latin typeface="Calibri" panose="020F0502020204030204" pitchFamily="34" charset="0"/>
              </a:rPr>
              <a:t>Average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Pooling</a:t>
            </a:r>
            <a:r>
              <a:rPr lang="fr-FR" sz="1800" b="0" i="0" dirty="0">
                <a:solidFill>
                  <a:srgbClr val="000000"/>
                </a:solidFill>
                <a:effectLst/>
                <a:latin typeface="Calibri" panose="020F0502020204030204" pitchFamily="34" charset="0"/>
              </a:rPr>
              <a:t> for Global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After</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generating</a:t>
            </a:r>
            <a:r>
              <a:rPr lang="fr-FR" sz="1800" b="0" i="0" dirty="0">
                <a:solidFill>
                  <a:srgbClr val="000000"/>
                </a:solidFill>
                <a:effectLst/>
                <a:latin typeface="Calibri" panose="020F0502020204030204" pitchFamily="34" charset="0"/>
              </a:rPr>
              <a:t> local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c_t</a:t>
            </a:r>
            <a:r>
              <a:rPr lang="fr-FR" sz="1800" b="0" i="0" dirty="0">
                <a:solidFill>
                  <a:srgbClr val="000000"/>
                </a:solidFill>
                <a:effectLst/>
                <a:latin typeface="Calibri" panose="020F0502020204030204" pitchFamily="34" charset="0"/>
              </a:rPr>
              <a:t>\)) for all time </a:t>
            </a:r>
            <a:r>
              <a:rPr lang="fr-FR" sz="1800" b="0" i="0" dirty="0" err="1">
                <a:solidFill>
                  <a:srgbClr val="000000"/>
                </a:solidFill>
                <a:effectLst/>
                <a:latin typeface="Calibri" panose="020F0502020204030204" pitchFamily="34" charset="0"/>
              </a:rPr>
              <a:t>steps</a:t>
            </a:r>
            <a:r>
              <a:rPr lang="fr-FR" sz="1800" b="0" i="0" dirty="0">
                <a:solidFill>
                  <a:srgbClr val="000000"/>
                </a:solidFill>
                <a:effectLst/>
                <a:latin typeface="Calibri" panose="020F0502020204030204" pitchFamily="34" charset="0"/>
              </a:rPr>
              <a:t>, an </a:t>
            </a:r>
            <a:r>
              <a:rPr lang="fr-FR" sz="1800" b="0" i="0" dirty="0" err="1">
                <a:solidFill>
                  <a:srgbClr val="000000"/>
                </a:solidFill>
                <a:effectLst/>
                <a:latin typeface="Calibri" panose="020F0502020204030204" pitchFamily="34" charset="0"/>
              </a:rPr>
              <a:t>average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pooling</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operation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applied</a:t>
            </a:r>
            <a:r>
              <a:rPr lang="fr-FR" sz="1800" b="0" i="0" dirty="0">
                <a:solidFill>
                  <a:srgbClr val="000000"/>
                </a:solidFill>
                <a:effectLst/>
                <a:latin typeface="Calibri" panose="020F0502020204030204" pitchFamily="34" charset="0"/>
              </a:rPr>
              <a:t>. This </a:t>
            </a:r>
            <a:r>
              <a:rPr lang="fr-FR" sz="1800" b="0" i="0" dirty="0" err="1">
                <a:solidFill>
                  <a:srgbClr val="000000"/>
                </a:solidFill>
                <a:effectLst/>
                <a:latin typeface="Calibri" panose="020F0502020204030204" pitchFamily="34" charset="0"/>
              </a:rPr>
              <a:t>operation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computes</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mean</a:t>
            </a:r>
            <a:r>
              <a:rPr lang="fr-FR" sz="1800" b="0" i="0" dirty="0">
                <a:solidFill>
                  <a:srgbClr val="000000"/>
                </a:solidFill>
                <a:effectLst/>
                <a:latin typeface="Calibri" panose="020F0502020204030204" pitchFamily="34" charset="0"/>
              </a:rPr>
              <a:t> of all local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to </a:t>
            </a:r>
            <a:r>
              <a:rPr lang="fr-FR" sz="1800" b="0" i="0" dirty="0" err="1">
                <a:solidFill>
                  <a:srgbClr val="000000"/>
                </a:solidFill>
                <a:effectLst/>
                <a:latin typeface="Calibri" panose="020F0502020204030204" pitchFamily="34" charset="0"/>
              </a:rPr>
              <a:t>create</a:t>
            </a:r>
            <a:r>
              <a:rPr lang="fr-FR" sz="1800" b="0" i="0" dirty="0">
                <a:solidFill>
                  <a:srgbClr val="000000"/>
                </a:solidFill>
                <a:effectLst/>
                <a:latin typeface="Calibri" panose="020F0502020204030204" pitchFamily="34" charset="0"/>
              </a:rPr>
              <a:t> a single global </a:t>
            </a:r>
            <a:r>
              <a:rPr lang="fr-FR" sz="1800" b="0" i="0" dirty="0" err="1">
                <a:solidFill>
                  <a:srgbClr val="000000"/>
                </a:solidFill>
                <a:effectLst/>
                <a:latin typeface="Calibri" panose="020F0502020204030204" pitchFamily="34" charset="0"/>
              </a:rPr>
              <a:t>representation</a:t>
            </a:r>
            <a:r>
              <a:rPr lang="fr-FR" sz="1800" b="0" i="0" dirty="0">
                <a:solidFill>
                  <a:srgbClr val="000000"/>
                </a:solidFill>
                <a:effectLst/>
                <a:latin typeface="Calibri" panose="020F0502020204030204" pitchFamily="34" charset="0"/>
              </a:rPr>
              <a:t> (\(C\)), </a:t>
            </a:r>
            <a:r>
              <a:rPr lang="fr-FR" sz="1800" b="0" i="0" dirty="0" err="1">
                <a:solidFill>
                  <a:srgbClr val="000000"/>
                </a:solidFill>
                <a:effectLst/>
                <a:latin typeface="Calibri" panose="020F0502020204030204" pitchFamily="34" charset="0"/>
              </a:rPr>
              <a:t>which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summarizes</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entire</a:t>
            </a:r>
            <a:r>
              <a:rPr lang="fr-FR" sz="1800" b="0" i="0" dirty="0">
                <a:solidFill>
                  <a:srgbClr val="000000"/>
                </a:solidFill>
                <a:effectLst/>
                <a:latin typeface="Calibri" panose="020F0502020204030204" pitchFamily="34" charset="0"/>
              </a:rPr>
              <a:t> ECG segment.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4. **Contrastive Learning </a:t>
            </a:r>
            <a:r>
              <a:rPr lang="fr-FR" sz="1800" b="0" i="0" dirty="0" err="1">
                <a:solidFill>
                  <a:srgbClr val="000000"/>
                </a:solidFill>
                <a:effectLst/>
                <a:latin typeface="Calibri" panose="020F0502020204030204" pitchFamily="34" charset="0"/>
              </a:rPr>
              <a:t>with</a:t>
            </a:r>
            <a:r>
              <a:rPr lang="fr-FR" sz="1800" b="0" i="0" dirty="0">
                <a:solidFill>
                  <a:srgbClr val="000000"/>
                </a:solidFill>
                <a:effectLst/>
                <a:latin typeface="Calibri" panose="020F0502020204030204" pitchFamily="34" charset="0"/>
              </a:rPr>
              <a:t> Positive and </a:t>
            </a:r>
            <a:r>
              <a:rPr lang="fr-FR" sz="1800" b="0" i="0" dirty="0" err="1">
                <a:solidFill>
                  <a:srgbClr val="000000"/>
                </a:solidFill>
                <a:effectLst/>
                <a:latin typeface="Calibri" panose="020F0502020204030204" pitchFamily="34" charset="0"/>
              </a:rPr>
              <a:t>Negative</a:t>
            </a:r>
            <a:r>
              <a:rPr lang="fr-FR" sz="1800" b="0" i="0" dirty="0">
                <a:solidFill>
                  <a:srgbClr val="000000"/>
                </a:solidFill>
                <a:effectLst/>
                <a:latin typeface="Calibri" panose="020F0502020204030204" pitchFamily="34" charset="0"/>
              </a:rPr>
              <a:t> Pairs**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Contrastive </a:t>
            </a:r>
            <a:r>
              <a:rPr lang="fr-FR" sz="1800" b="0" i="0" dirty="0" err="1">
                <a:solidFill>
                  <a:srgbClr val="000000"/>
                </a:solidFill>
                <a:effectLst/>
                <a:latin typeface="Calibri" panose="020F0502020204030204" pitchFamily="34" charset="0"/>
              </a:rPr>
              <a:t>learning</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used</a:t>
            </a:r>
            <a:r>
              <a:rPr lang="fr-FR" sz="1800" b="0" i="0" dirty="0">
                <a:solidFill>
                  <a:srgbClr val="000000"/>
                </a:solidFill>
                <a:effectLst/>
                <a:latin typeface="Calibri" panose="020F0502020204030204" pitchFamily="34" charset="0"/>
              </a:rPr>
              <a:t> to train the model by leveraging </a:t>
            </a:r>
            <a:r>
              <a:rPr lang="fr-FR" sz="1800" b="0" i="0" dirty="0" err="1">
                <a:solidFill>
                  <a:srgbClr val="000000"/>
                </a:solidFill>
                <a:effectLst/>
                <a:latin typeface="Calibri" panose="020F0502020204030204" pitchFamily="34" charset="0"/>
              </a:rPr>
              <a:t>both</a:t>
            </a:r>
            <a:r>
              <a:rPr lang="fr-FR" sz="1800" b="0" i="0" dirty="0">
                <a:solidFill>
                  <a:srgbClr val="000000"/>
                </a:solidFill>
                <a:effectLst/>
                <a:latin typeface="Calibri" panose="020F0502020204030204" pitchFamily="34" charset="0"/>
              </a:rPr>
              <a:t> positive (</a:t>
            </a:r>
            <a:r>
              <a:rPr lang="fr-FR" sz="1800" b="0" i="0" dirty="0" err="1">
                <a:solidFill>
                  <a:srgbClr val="000000"/>
                </a:solidFill>
                <a:effectLst/>
                <a:latin typeface="Calibri" panose="020F0502020204030204" pitchFamily="34" charset="0"/>
              </a:rPr>
              <a:t>similar</a:t>
            </a:r>
            <a:r>
              <a:rPr lang="fr-FR" sz="1800" b="0" i="0" dirty="0">
                <a:solidFill>
                  <a:srgbClr val="000000"/>
                </a:solidFill>
                <a:effectLst/>
                <a:latin typeface="Calibri" panose="020F0502020204030204" pitchFamily="34" charset="0"/>
              </a:rPr>
              <a:t>) and </a:t>
            </a:r>
            <a:r>
              <a:rPr lang="fr-FR" sz="1800" b="0" i="0" dirty="0" err="1">
                <a:solidFill>
                  <a:srgbClr val="000000"/>
                </a:solidFill>
                <a:effectLst/>
                <a:latin typeface="Calibri" panose="020F0502020204030204" pitchFamily="34" charset="0"/>
              </a:rPr>
              <a:t>negative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dissimilar</a:t>
            </a:r>
            <a:r>
              <a:rPr lang="fr-FR" sz="1800" b="0" i="0" dirty="0">
                <a:solidFill>
                  <a:srgbClr val="000000"/>
                </a:solidFill>
                <a:effectLst/>
                <a:latin typeface="Calibri" panose="020F0502020204030204" pitchFamily="34" charset="0"/>
              </a:rPr>
              <a:t>) pairs of ECG segments.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4.1. **</a:t>
            </a:r>
            <a:r>
              <a:rPr lang="fr-FR" sz="1800" b="0" i="0" dirty="0" err="1">
                <a:solidFill>
                  <a:srgbClr val="000000"/>
                </a:solidFill>
                <a:effectLst/>
                <a:latin typeface="Calibri" panose="020F0502020204030204" pitchFamily="34" charset="0"/>
              </a:rPr>
              <a:t>Random</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Masking</a:t>
            </a:r>
            <a:r>
              <a:rPr lang="fr-FR" sz="1800" b="0" i="0" dirty="0">
                <a:solidFill>
                  <a:srgbClr val="000000"/>
                </a:solidFill>
                <a:effectLst/>
                <a:latin typeface="Calibri" panose="020F0502020204030204" pitchFamily="34" charset="0"/>
              </a:rPr>
              <a:t> and </a:t>
            </a:r>
            <a:r>
              <a:rPr lang="fr-FR" sz="1800" b="0" i="0" dirty="0" err="1">
                <a:solidFill>
                  <a:srgbClr val="000000"/>
                </a:solidFill>
                <a:effectLst/>
                <a:latin typeface="Calibri" panose="020F0502020204030204" pitchFamily="34" charset="0"/>
              </a:rPr>
              <a:t>Quantization</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Random</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masking</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applied</a:t>
            </a:r>
            <a:r>
              <a:rPr lang="fr-FR" sz="1800" b="0" i="0" dirty="0">
                <a:solidFill>
                  <a:srgbClr val="000000"/>
                </a:solidFill>
                <a:effectLst/>
                <a:latin typeface="Calibri" panose="020F0502020204030204" pitchFamily="34" charset="0"/>
              </a:rPr>
              <a:t> to </a:t>
            </a:r>
            <a:r>
              <a:rPr lang="fr-FR" sz="1800" b="0" i="0" dirty="0" err="1">
                <a:solidFill>
                  <a:srgbClr val="000000"/>
                </a:solidFill>
                <a:effectLst/>
                <a:latin typeface="Calibri" panose="020F0502020204030204" pitchFamily="34" charset="0"/>
              </a:rPr>
              <a:t>some</a:t>
            </a:r>
            <a:r>
              <a:rPr lang="fr-FR" sz="1800" b="0" i="0" dirty="0">
                <a:solidFill>
                  <a:srgbClr val="000000"/>
                </a:solidFill>
                <a:effectLst/>
                <a:latin typeface="Calibri" panose="020F0502020204030204" pitchFamily="34" charset="0"/>
              </a:rPr>
              <a:t> parts of the latent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z_t</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where</a:t>
            </a:r>
            <a:r>
              <a:rPr lang="fr-FR" sz="1800" b="0" i="0" dirty="0">
                <a:solidFill>
                  <a:srgbClr val="000000"/>
                </a:solidFill>
                <a:effectLst/>
                <a:latin typeface="Calibri" panose="020F0502020204030204" pitchFamily="34" charset="0"/>
              </a:rPr>
              <a:t> a segment of the input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hidden</a:t>
            </a:r>
            <a:r>
              <a:rPr lang="fr-FR" sz="1800" b="0" i="0" dirty="0">
                <a:solidFill>
                  <a:srgbClr val="000000"/>
                </a:solidFill>
                <a:effectLst/>
                <a:latin typeface="Calibri" panose="020F0502020204030204" pitchFamily="34" charset="0"/>
              </a:rPr>
              <a:t>, forcing the model to </a:t>
            </a:r>
            <a:r>
              <a:rPr lang="fr-FR" sz="1800" b="0" i="0" dirty="0" err="1">
                <a:solidFill>
                  <a:srgbClr val="000000"/>
                </a:solidFill>
                <a:effectLst/>
                <a:latin typeface="Calibri" panose="020F0502020204030204" pitchFamily="34" charset="0"/>
              </a:rPr>
              <a:t>learn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robust</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features</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masked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are </a:t>
            </a:r>
            <a:r>
              <a:rPr lang="fr-FR" sz="1800" b="0" i="0" dirty="0" err="1">
                <a:solidFill>
                  <a:srgbClr val="000000"/>
                </a:solidFill>
                <a:effectLst/>
                <a:latin typeface="Calibri" panose="020F0502020204030204" pitchFamily="34" charset="0"/>
              </a:rPr>
              <a:t>quantized</a:t>
            </a:r>
            <a:r>
              <a:rPr lang="fr-FR" sz="1800" b="0" i="0" dirty="0">
                <a:solidFill>
                  <a:srgbClr val="000000"/>
                </a:solidFill>
                <a:effectLst/>
                <a:latin typeface="Calibri" panose="020F0502020204030204" pitchFamily="34" charset="0"/>
              </a:rPr>
              <a:t> to </a:t>
            </a:r>
            <a:r>
              <a:rPr lang="fr-FR" sz="1800" b="0" i="0" dirty="0" err="1">
                <a:solidFill>
                  <a:srgbClr val="000000"/>
                </a:solidFill>
                <a:effectLst/>
                <a:latin typeface="Calibri" panose="020F0502020204030204" pitchFamily="34" charset="0"/>
              </a:rPr>
              <a:t>create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discrete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(\(q\)). </a:t>
            </a:r>
            <a:r>
              <a:rPr lang="fr-FR" sz="1800" b="0" i="0" dirty="0" err="1">
                <a:solidFill>
                  <a:srgbClr val="000000"/>
                </a:solidFill>
                <a:effectLst/>
                <a:latin typeface="Calibri" panose="020F0502020204030204" pitchFamily="34" charset="0"/>
              </a:rPr>
              <a:t>Quantization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helps</a:t>
            </a:r>
            <a:r>
              <a:rPr lang="fr-FR" sz="1800" b="0" i="0" dirty="0">
                <a:solidFill>
                  <a:srgbClr val="000000"/>
                </a:solidFill>
                <a:effectLst/>
                <a:latin typeface="Calibri" panose="020F0502020204030204" pitchFamily="34" charset="0"/>
              </a:rPr>
              <a:t> in </a:t>
            </a:r>
            <a:r>
              <a:rPr lang="fr-FR" sz="1800" b="0" i="0" dirty="0" err="1">
                <a:solidFill>
                  <a:srgbClr val="000000"/>
                </a:solidFill>
                <a:effectLst/>
                <a:latin typeface="Calibri" panose="020F0502020204030204" pitchFamily="34" charset="0"/>
              </a:rPr>
              <a:t>removing</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detailed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artifacts</a:t>
            </a:r>
            <a:r>
              <a:rPr lang="fr-FR" sz="1800" b="0" i="0" dirty="0">
                <a:solidFill>
                  <a:srgbClr val="000000"/>
                </a:solidFill>
                <a:effectLst/>
                <a:latin typeface="Calibri" panose="020F0502020204030204" pitchFamily="34" charset="0"/>
              </a:rPr>
              <a:t> and </a:t>
            </a:r>
            <a:r>
              <a:rPr lang="fr-FR" sz="1800" b="0" i="0" dirty="0" err="1">
                <a:solidFill>
                  <a:srgbClr val="000000"/>
                </a:solidFill>
                <a:effectLst/>
                <a:latin typeface="Calibri" panose="020F0502020204030204" pitchFamily="34" charset="0"/>
              </a:rPr>
              <a:t>simplifying</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target</a:t>
            </a:r>
            <a:r>
              <a:rPr lang="fr-FR" sz="1800" b="0" i="0" dirty="0">
                <a:solidFill>
                  <a:srgbClr val="000000"/>
                </a:solidFill>
                <a:effectLst/>
                <a:latin typeface="Calibri" panose="020F0502020204030204" pitchFamily="34" charset="0"/>
              </a:rPr>
              <a:t> for contrastive </a:t>
            </a:r>
            <a:r>
              <a:rPr lang="fr-FR" sz="1800" b="0" i="0" dirty="0" err="1">
                <a:solidFill>
                  <a:srgbClr val="000000"/>
                </a:solidFill>
                <a:effectLst/>
                <a:latin typeface="Calibri" panose="020F0502020204030204" pitchFamily="34" charset="0"/>
              </a:rPr>
              <a:t>learning</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4.2. **Local Contrastive </a:t>
            </a:r>
            <a:r>
              <a:rPr lang="fr-FR" sz="1800" b="0" i="0" dirty="0" err="1">
                <a:solidFill>
                  <a:srgbClr val="000000"/>
                </a:solidFill>
                <a:effectLst/>
                <a:latin typeface="Calibri" panose="020F0502020204030204" pitchFamily="34" charset="0"/>
              </a:rPr>
              <a:t>Loss</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For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masked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token</a:t>
            </a:r>
            <a:r>
              <a:rPr lang="fr-FR" sz="1800" b="0" i="0" dirty="0">
                <a:solidFill>
                  <a:srgbClr val="000000"/>
                </a:solidFill>
                <a:effectLst/>
                <a:latin typeface="Calibri" panose="020F0502020204030204" pitchFamily="34" charset="0"/>
              </a:rPr>
              <a:t>, the model tries to </a:t>
            </a:r>
            <a:r>
              <a:rPr lang="fr-FR" sz="1800" b="0" i="0" dirty="0" err="1">
                <a:solidFill>
                  <a:srgbClr val="000000"/>
                </a:solidFill>
                <a:effectLst/>
                <a:latin typeface="Calibri" panose="020F0502020204030204" pitchFamily="34" charset="0"/>
              </a:rPr>
              <a:t>maximize</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similarity</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between</a:t>
            </a:r>
            <a:r>
              <a:rPr lang="fr-FR" sz="1800" b="0" i="0" dirty="0">
                <a:solidFill>
                  <a:srgbClr val="000000"/>
                </a:solidFill>
                <a:effectLst/>
                <a:latin typeface="Calibri" panose="020F0502020204030204" pitchFamily="34" charset="0"/>
              </a:rPr>
              <a:t> the </a:t>
            </a:r>
            <a:r>
              <a:rPr lang="fr-FR" sz="1800" b="0" i="0" dirty="0" err="1">
                <a:solidFill>
                  <a:srgbClr val="000000"/>
                </a:solidFill>
                <a:effectLst/>
                <a:latin typeface="Calibri" panose="020F0502020204030204" pitchFamily="34" charset="0"/>
              </a:rPr>
              <a:t>quantized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target</a:t>
            </a:r>
            <a:r>
              <a:rPr lang="fr-FR" sz="1800" b="0" i="0" dirty="0">
                <a:solidFill>
                  <a:srgbClr val="000000"/>
                </a:solidFill>
                <a:effectLst/>
                <a:latin typeface="Calibri" panose="020F0502020204030204" pitchFamily="34" charset="0"/>
              </a:rPr>
              <a:t> \(q\) and </a:t>
            </a:r>
            <a:r>
              <a:rPr lang="fr-FR" sz="1800" b="0" i="0" dirty="0" err="1">
                <a:solidFill>
                  <a:srgbClr val="000000"/>
                </a:solidFill>
                <a:effectLst/>
                <a:latin typeface="Calibri" panose="020F0502020204030204" pitchFamily="34" charset="0"/>
              </a:rPr>
              <a:t>its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corresponding</a:t>
            </a:r>
            <a:r>
              <a:rPr lang="fr-FR" sz="1800" b="0" i="0" dirty="0">
                <a:solidFill>
                  <a:srgbClr val="000000"/>
                </a:solidFill>
                <a:effectLst/>
                <a:latin typeface="Calibri" panose="020F0502020204030204" pitchFamily="34" charset="0"/>
              </a:rPr>
              <a:t> local </a:t>
            </a:r>
            <a:r>
              <a:rPr lang="fr-FR" sz="1800" b="0" i="0" dirty="0" err="1">
                <a:solidFill>
                  <a:srgbClr val="000000"/>
                </a:solidFill>
                <a:effectLst/>
                <a:latin typeface="Calibri" panose="020F0502020204030204" pitchFamily="34" charset="0"/>
              </a:rPr>
              <a:t>representation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c_t</a:t>
            </a:r>
            <a:r>
              <a:rPr lang="fr-FR" sz="1800" b="0" i="0" dirty="0">
                <a:solidFill>
                  <a:srgbClr val="000000"/>
                </a:solidFill>
                <a:effectLst/>
                <a:latin typeface="Calibri" panose="020F0502020204030204" pitchFamily="34" charset="0"/>
              </a:rPr>
              <a:t>\). This </a:t>
            </a:r>
            <a:r>
              <a:rPr lang="fr-FR" sz="1800" b="0" i="0" dirty="0" err="1">
                <a:solidFill>
                  <a:srgbClr val="000000"/>
                </a:solidFill>
                <a:effectLst/>
                <a:latin typeface="Calibri" panose="020F0502020204030204" pitchFamily="34" charset="0"/>
              </a:rPr>
              <a:t>similarity</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measured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using</a:t>
            </a:r>
            <a:r>
              <a:rPr lang="fr-FR" sz="1800" b="0" i="0" dirty="0">
                <a:solidFill>
                  <a:srgbClr val="000000"/>
                </a:solidFill>
                <a:effectLst/>
                <a:latin typeface="Calibri" panose="020F0502020204030204" pitchFamily="34" charset="0"/>
              </a:rPr>
              <a:t> a </a:t>
            </a:r>
            <a:r>
              <a:rPr lang="fr-FR" sz="1800" b="0" i="0" dirty="0" err="1">
                <a:solidFill>
                  <a:srgbClr val="000000"/>
                </a:solidFill>
                <a:effectLst/>
                <a:latin typeface="Calibri" panose="020F0502020204030204" pitchFamily="34" charset="0"/>
              </a:rPr>
              <a:t>cosine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similarity</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metric</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Negative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samples</a:t>
            </a:r>
            <a:r>
              <a:rPr lang="fr-FR" sz="1800" b="0" i="0" dirty="0">
                <a:solidFill>
                  <a:srgbClr val="000000"/>
                </a:solidFill>
                <a:effectLst/>
                <a:latin typeface="Calibri" panose="020F0502020204030204" pitchFamily="34" charset="0"/>
              </a:rPr>
              <a:t> are </a:t>
            </a:r>
            <a:r>
              <a:rPr lang="fr-FR" sz="1800" b="0" i="0" dirty="0" err="1">
                <a:solidFill>
                  <a:srgbClr val="000000"/>
                </a:solidFill>
                <a:effectLst/>
                <a:latin typeface="Calibri" panose="020F0502020204030204" pitchFamily="34" charset="0"/>
              </a:rPr>
              <a:t>drawn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from</a:t>
            </a:r>
            <a:r>
              <a:rPr lang="fr-FR" sz="1800" b="0" i="0" dirty="0">
                <a:solidFill>
                  <a:srgbClr val="000000"/>
                </a:solidFill>
                <a:effectLst/>
                <a:latin typeface="Calibri" panose="020F0502020204030204" pitchFamily="34" charset="0"/>
              </a:rPr>
              <a:t> a set of all </a:t>
            </a:r>
            <a:r>
              <a:rPr lang="fr-FR" sz="1800" b="0" i="0" dirty="0" err="1">
                <a:solidFill>
                  <a:srgbClr val="000000"/>
                </a:solidFill>
                <a:effectLst/>
                <a:latin typeface="Calibri" panose="020F0502020204030204" pitchFamily="34" charset="0"/>
              </a:rPr>
              <a:t>other</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masked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token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quantized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targets</a:t>
            </a:r>
            <a:r>
              <a:rPr lang="fr-FR" sz="1800" b="0" i="0" dirty="0">
                <a:solidFill>
                  <a:srgbClr val="000000"/>
                </a:solidFill>
                <a:effectLst/>
                <a:latin typeface="Calibri" panose="020F0502020204030204" pitchFamily="34" charset="0"/>
              </a:rPr>
              <a:t> (\(\tilde{q} \</a:t>
            </a:r>
            <a:r>
              <a:rPr lang="fr-FR" sz="1800" b="0" i="0" dirty="0" err="1">
                <a:solidFill>
                  <a:srgbClr val="000000"/>
                </a:solidFill>
                <a:effectLst/>
                <a:latin typeface="Calibri" panose="020F0502020204030204" pitchFamily="34" charset="0"/>
              </a:rPr>
              <a:t>sim</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Q_t</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representing</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different</a:t>
            </a:r>
            <a:r>
              <a:rPr lang="fr-FR" sz="1800" b="0" i="0" dirty="0">
                <a:solidFill>
                  <a:srgbClr val="000000"/>
                </a:solidFill>
                <a:effectLst/>
                <a:latin typeface="Calibri" panose="020F0502020204030204" pitchFamily="34" charset="0"/>
              </a:rPr>
              <a:t> segments of the ECG. The model </a:t>
            </a:r>
            <a:r>
              <a:rPr lang="fr-FR" sz="1800" b="0" i="0" dirty="0" err="1">
                <a:solidFill>
                  <a:srgbClr val="000000"/>
                </a:solidFill>
                <a:effectLst/>
                <a:latin typeface="Calibri" panose="020F0502020204030204" pitchFamily="34" charset="0"/>
              </a:rPr>
              <a:t>minimizes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similarity</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with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these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distractors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thus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learning</a:t>
            </a:r>
            <a:r>
              <a:rPr lang="fr-FR" sz="1800" b="0" i="0" dirty="0">
                <a:solidFill>
                  <a:srgbClr val="000000"/>
                </a:solidFill>
                <a:effectLst/>
                <a:latin typeface="Calibri" panose="020F0502020204030204" pitchFamily="34" charset="0"/>
              </a:rPr>
              <a:t> to </a:t>
            </a:r>
            <a:r>
              <a:rPr lang="fr-FR" sz="1800" b="0" i="0" dirty="0" err="1">
                <a:solidFill>
                  <a:srgbClr val="000000"/>
                </a:solidFill>
                <a:effectLst/>
                <a:latin typeface="Calibri" panose="020F0502020204030204" pitchFamily="34" charset="0"/>
              </a:rPr>
              <a:t>distinguish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between</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similar</a:t>
            </a:r>
            <a:r>
              <a:rPr lang="fr-FR" sz="1800" b="0" i="0" dirty="0">
                <a:solidFill>
                  <a:srgbClr val="000000"/>
                </a:solidFill>
                <a:effectLst/>
                <a:latin typeface="Calibri" panose="020F0502020204030204" pitchFamily="34" charset="0"/>
              </a:rPr>
              <a:t> and </a:t>
            </a:r>
            <a:r>
              <a:rPr lang="fr-FR" sz="1800" b="0" i="0" dirty="0" err="1">
                <a:solidFill>
                  <a:srgbClr val="000000"/>
                </a:solidFill>
                <a:effectLst/>
                <a:latin typeface="Calibri" panose="020F0502020204030204" pitchFamily="34" charset="0"/>
              </a:rPr>
              <a:t>dissimilar</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4.3. **Global Contrastive </a:t>
            </a:r>
            <a:r>
              <a:rPr lang="fr-FR" sz="1800" b="0" i="0" dirty="0" err="1">
                <a:solidFill>
                  <a:srgbClr val="000000"/>
                </a:solidFill>
                <a:effectLst/>
                <a:latin typeface="Calibri" panose="020F0502020204030204" pitchFamily="34" charset="0"/>
              </a:rPr>
              <a:t>Loss</a:t>
            </a:r>
            <a:r>
              <a:rPr lang="fr-FR" sz="1800" b="0" i="0" dirty="0">
                <a:solidFill>
                  <a:srgbClr val="000000"/>
                </a:solidFill>
                <a:effectLst/>
                <a:latin typeface="Calibri" panose="020F0502020204030204" pitchFamily="34" charset="0"/>
              </a:rPr>
              <a:t> (CMSC - Contrastive </a:t>
            </a:r>
            <a:r>
              <a:rPr lang="fr-FR" sz="1800" b="0" i="0" dirty="0" err="1">
                <a:solidFill>
                  <a:srgbClr val="000000"/>
                </a:solidFill>
                <a:effectLst/>
                <a:latin typeface="Calibri" panose="020F0502020204030204" pitchFamily="34" charset="0"/>
              </a:rPr>
              <a:t>Multi-Segment</a:t>
            </a:r>
            <a:r>
              <a:rPr lang="fr-FR" sz="1800" b="0" i="0" dirty="0">
                <a:solidFill>
                  <a:srgbClr val="000000"/>
                </a:solidFill>
                <a:effectLst/>
                <a:latin typeface="Calibri" panose="020F0502020204030204" pitchFamily="34" charset="0"/>
              </a:rPr>
              <a:t> Coding):**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Positive pairs are </a:t>
            </a:r>
            <a:r>
              <a:rPr lang="fr-FR" sz="1800" b="0" i="0" dirty="0" err="1">
                <a:solidFill>
                  <a:srgbClr val="000000"/>
                </a:solidFill>
                <a:effectLst/>
                <a:latin typeface="Calibri" panose="020F0502020204030204" pitchFamily="34" charset="0"/>
              </a:rPr>
              <a:t>created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using</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temporally</a:t>
            </a:r>
            <a:r>
              <a:rPr lang="fr-FR" sz="1800" b="0" i="0" dirty="0">
                <a:solidFill>
                  <a:srgbClr val="000000"/>
                </a:solidFill>
                <a:effectLst/>
                <a:latin typeface="Calibri" panose="020F0502020204030204" pitchFamily="34" charset="0"/>
              </a:rPr>
              <a:t> adjacent ECG segments, as </a:t>
            </a:r>
            <a:r>
              <a:rPr lang="fr-FR" sz="1800" b="0" i="0" dirty="0" err="1">
                <a:solidFill>
                  <a:srgbClr val="000000"/>
                </a:solidFill>
                <a:effectLst/>
                <a:latin typeface="Calibri" panose="020F0502020204030204" pitchFamily="34" charset="0"/>
              </a:rPr>
              <a:t>these</a:t>
            </a:r>
            <a:r>
              <a:rPr lang="fr-FR" sz="1800" b="0" i="0" dirty="0">
                <a:solidFill>
                  <a:srgbClr val="000000"/>
                </a:solidFill>
                <a:effectLst/>
                <a:latin typeface="Calibri" panose="020F0502020204030204" pitchFamily="34" charset="0"/>
              </a:rPr>
              <a:t> segments are </a:t>
            </a:r>
            <a:r>
              <a:rPr lang="fr-FR" sz="1800" b="0" i="0" dirty="0" err="1">
                <a:solidFill>
                  <a:srgbClr val="000000"/>
                </a:solidFill>
                <a:effectLst/>
                <a:latin typeface="Calibri" panose="020F0502020204030204" pitchFamily="34" charset="0"/>
              </a:rPr>
              <a:t>likely</a:t>
            </a:r>
            <a:r>
              <a:rPr lang="fr-FR" sz="1800" b="0" i="0" dirty="0">
                <a:solidFill>
                  <a:srgbClr val="000000"/>
                </a:solidFill>
                <a:effectLst/>
                <a:latin typeface="Calibri" panose="020F0502020204030204" pitchFamily="34" charset="0"/>
              </a:rPr>
              <a:t> to </a:t>
            </a:r>
            <a:r>
              <a:rPr lang="fr-FR" sz="1800" b="0" i="0" dirty="0" err="1">
                <a:solidFill>
                  <a:srgbClr val="000000"/>
                </a:solidFill>
                <a:effectLst/>
                <a:latin typeface="Calibri" panose="020F0502020204030204" pitchFamily="34" charset="0"/>
              </a:rPr>
              <a:t>belong</a:t>
            </a:r>
            <a:r>
              <a:rPr lang="fr-FR" sz="1800" b="0" i="0" dirty="0">
                <a:solidFill>
                  <a:srgbClr val="000000"/>
                </a:solidFill>
                <a:effectLst/>
                <a:latin typeface="Calibri" panose="020F0502020204030204" pitchFamily="34" charset="0"/>
              </a:rPr>
              <a:t> to the </a:t>
            </a:r>
            <a:r>
              <a:rPr lang="fr-FR" sz="1800" b="0" i="0" dirty="0" err="1">
                <a:solidFill>
                  <a:srgbClr val="000000"/>
                </a:solidFill>
                <a:effectLst/>
                <a:latin typeface="Calibri" panose="020F0502020204030204" pitchFamily="34" charset="0"/>
              </a:rPr>
              <a:t>same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physiological</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context</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Negative</a:t>
            </a:r>
            <a:r>
              <a:rPr lang="fr-FR" sz="1800" b="0" i="0" dirty="0">
                <a:solidFill>
                  <a:srgbClr val="000000"/>
                </a:solidFill>
                <a:effectLst/>
                <a:latin typeface="Calibri" panose="020F0502020204030204" pitchFamily="34" charset="0"/>
              </a:rPr>
              <a:t> pairs are </a:t>
            </a:r>
            <a:r>
              <a:rPr lang="fr-FR" sz="1800" b="0" i="0" dirty="0" err="1">
                <a:solidFill>
                  <a:srgbClr val="000000"/>
                </a:solidFill>
                <a:effectLst/>
                <a:latin typeface="Calibri" panose="020F0502020204030204" pitchFamily="34" charset="0"/>
              </a:rPr>
              <a:t>created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using</a:t>
            </a:r>
            <a:r>
              <a:rPr lang="fr-FR" sz="1800" b="0" i="0" dirty="0">
                <a:solidFill>
                  <a:srgbClr val="000000"/>
                </a:solidFill>
                <a:effectLst/>
                <a:latin typeface="Calibri" panose="020F0502020204030204" pitchFamily="34" charset="0"/>
              </a:rPr>
              <a:t> non-adjacent segments or segments </a:t>
            </a:r>
            <a:r>
              <a:rPr lang="fr-FR" sz="1800" b="0" i="0" dirty="0" err="1">
                <a:solidFill>
                  <a:srgbClr val="000000"/>
                </a:solidFill>
                <a:effectLst/>
                <a:latin typeface="Calibri" panose="020F0502020204030204" pitchFamily="34" charset="0"/>
              </a:rPr>
              <a:t>from</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different</a:t>
            </a:r>
            <a:r>
              <a:rPr lang="fr-FR" sz="1800" b="0" i="0" dirty="0">
                <a:solidFill>
                  <a:srgbClr val="000000"/>
                </a:solidFill>
                <a:effectLst/>
                <a:latin typeface="Calibri" panose="020F0502020204030204" pitchFamily="34" charset="0"/>
              </a:rPr>
              <a:t> patients, </a:t>
            </a:r>
            <a:r>
              <a:rPr lang="fr-FR" sz="1800" b="0" i="0" dirty="0" err="1">
                <a:solidFill>
                  <a:srgbClr val="000000"/>
                </a:solidFill>
                <a:effectLst/>
                <a:latin typeface="Calibri" panose="020F0502020204030204" pitchFamily="34" charset="0"/>
              </a:rPr>
              <a:t>ensuring</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dissimilarity</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The CMSC objective encourages the model to </a:t>
            </a:r>
            <a:r>
              <a:rPr lang="fr-FR" sz="1800" b="0" i="0" dirty="0" err="1">
                <a:solidFill>
                  <a:srgbClr val="000000"/>
                </a:solidFill>
                <a:effectLst/>
                <a:latin typeface="Calibri" panose="020F0502020204030204" pitchFamily="34" charset="0"/>
              </a:rPr>
              <a:t>produce</a:t>
            </a:r>
            <a:r>
              <a:rPr lang="fr-FR" sz="1800" b="0" i="0" dirty="0">
                <a:solidFill>
                  <a:srgbClr val="000000"/>
                </a:solidFill>
                <a:effectLst/>
                <a:latin typeface="Calibri" panose="020F0502020204030204" pitchFamily="34" charset="0"/>
              </a:rPr>
              <a:t> consistent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for positive pairs and diverse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for </a:t>
            </a:r>
            <a:r>
              <a:rPr lang="fr-FR" sz="1800" b="0" i="0" dirty="0" err="1">
                <a:solidFill>
                  <a:srgbClr val="000000"/>
                </a:solidFill>
                <a:effectLst/>
                <a:latin typeface="Calibri" panose="020F0502020204030204" pitchFamily="34" charset="0"/>
              </a:rPr>
              <a:t>negative</a:t>
            </a:r>
            <a:r>
              <a:rPr lang="fr-FR" sz="1800" b="0" i="0" dirty="0">
                <a:solidFill>
                  <a:srgbClr val="000000"/>
                </a:solidFill>
                <a:effectLst/>
                <a:latin typeface="Calibri" panose="020F0502020204030204" pitchFamily="34" charset="0"/>
              </a:rPr>
              <a:t> pairs.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5. **Training </a:t>
            </a:r>
            <a:r>
              <a:rPr lang="fr-FR" sz="1800" b="0" i="0" dirty="0" err="1">
                <a:solidFill>
                  <a:srgbClr val="000000"/>
                </a:solidFill>
                <a:effectLst/>
                <a:latin typeface="Calibri" panose="020F0502020204030204" pitchFamily="34" charset="0"/>
              </a:rPr>
              <a:t>with</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Batches</a:t>
            </a:r>
            <a:r>
              <a:rPr lang="fr-FR" sz="1800" b="0" i="0" dirty="0">
                <a:solidFill>
                  <a:srgbClr val="000000"/>
                </a:solidFill>
                <a:effectLst/>
                <a:latin typeface="Calibri" panose="020F0502020204030204" pitchFamily="34" charset="0"/>
              </a:rPr>
              <a:t> of ECG Inputs** </a:t>
            </a:r>
            <a:endParaRPr lang="fr-FR" b="0" i="0" dirty="0">
              <a:solidFill>
                <a:srgbClr val="000000"/>
              </a:solidFill>
              <a:effectLst/>
              <a:latin typeface="Segoe UI" panose="020B0502040204020203" pitchFamily="34" charset="0"/>
            </a:endParaRPr>
          </a:p>
          <a:p>
            <a:pPr algn="l" rtl="0" fontAlgn="base"/>
            <a:r>
              <a:rPr lang="fr-FR" sz="1800" b="0" i="0" dirty="0" err="1">
                <a:solidFill>
                  <a:srgbClr val="000000"/>
                </a:solidFill>
                <a:effectLst/>
                <a:latin typeface="Calibri" panose="020F0502020204030204" pitchFamily="34" charset="0"/>
              </a:rPr>
              <a:t>During</a:t>
            </a:r>
            <a:r>
              <a:rPr lang="fr-FR" sz="1800" b="0" i="0" dirty="0">
                <a:solidFill>
                  <a:srgbClr val="000000"/>
                </a:solidFill>
                <a:effectLst/>
                <a:latin typeface="Calibri" panose="020F0502020204030204" pitchFamily="34" charset="0"/>
              </a:rPr>
              <a:t> training, the model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fed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batches</a:t>
            </a:r>
            <a:r>
              <a:rPr lang="fr-FR" sz="1800" b="0" i="0" dirty="0">
                <a:solidFill>
                  <a:srgbClr val="000000"/>
                </a:solidFill>
                <a:effectLst/>
                <a:latin typeface="Calibri" panose="020F0502020204030204" pitchFamily="34" charset="0"/>
              </a:rPr>
              <a:t> of ECG inputs.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batch </a:t>
            </a:r>
            <a:r>
              <a:rPr lang="fr-FR" sz="1800" b="0" i="0" dirty="0" err="1">
                <a:solidFill>
                  <a:srgbClr val="000000"/>
                </a:solidFill>
                <a:effectLst/>
                <a:latin typeface="Calibri" panose="020F0502020204030204" pitchFamily="34" charset="0"/>
              </a:rPr>
              <a:t>consists</a:t>
            </a:r>
            <a:r>
              <a:rPr lang="fr-FR" sz="1800" b="0" i="0" dirty="0">
                <a:solidFill>
                  <a:srgbClr val="000000"/>
                </a:solidFill>
                <a:effectLst/>
                <a:latin typeface="Calibri" panose="020F0502020204030204" pitchFamily="34" charset="0"/>
              </a:rPr>
              <a:t> of </a:t>
            </a:r>
            <a:r>
              <a:rPr lang="fr-FR" sz="1800" b="0" i="0" dirty="0" err="1">
                <a:solidFill>
                  <a:srgbClr val="000000"/>
                </a:solidFill>
                <a:effectLst/>
                <a:latin typeface="Calibri" panose="020F0502020204030204" pitchFamily="34" charset="0"/>
              </a:rPr>
              <a:t>several</a:t>
            </a:r>
            <a:r>
              <a:rPr lang="fr-FR" sz="1800" b="0" i="0" dirty="0">
                <a:solidFill>
                  <a:srgbClr val="000000"/>
                </a:solidFill>
                <a:effectLst/>
                <a:latin typeface="Calibri" panose="020F0502020204030204" pitchFamily="34" charset="0"/>
              </a:rPr>
              <a:t> ECG segments, and positive and </a:t>
            </a:r>
            <a:r>
              <a:rPr lang="fr-FR" sz="1800" b="0" i="0" dirty="0" err="1">
                <a:solidFill>
                  <a:srgbClr val="000000"/>
                </a:solidFill>
                <a:effectLst/>
                <a:latin typeface="Calibri" panose="020F0502020204030204" pitchFamily="34" charset="0"/>
              </a:rPr>
              <a:t>negative</a:t>
            </a:r>
            <a:r>
              <a:rPr lang="fr-FR" sz="1800" b="0" i="0" dirty="0">
                <a:solidFill>
                  <a:srgbClr val="000000"/>
                </a:solidFill>
                <a:effectLst/>
                <a:latin typeface="Calibri" panose="020F0502020204030204" pitchFamily="34" charset="0"/>
              </a:rPr>
              <a:t> pairs are </a:t>
            </a:r>
            <a:r>
              <a:rPr lang="fr-FR" sz="1800" b="0" i="0" dirty="0" err="1">
                <a:solidFill>
                  <a:srgbClr val="000000"/>
                </a:solidFill>
                <a:effectLst/>
                <a:latin typeface="Calibri" panose="020F0502020204030204" pitchFamily="34" charset="0"/>
              </a:rPr>
              <a:t>generated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dynamically</a:t>
            </a:r>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5.1. **Batch Composition:**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 batch of four ECG segments </a:t>
            </a:r>
            <a:r>
              <a:rPr lang="fr-FR" sz="1800" b="0" i="0" dirty="0" err="1">
                <a:solidFill>
                  <a:srgbClr val="000000"/>
                </a:solidFill>
                <a:effectLst/>
                <a:latin typeface="Calibri" panose="020F0502020204030204" pitchFamily="34" charset="0"/>
              </a:rPr>
              <a:t>might</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include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two</a:t>
            </a:r>
            <a:r>
              <a:rPr lang="fr-FR" sz="1800" b="0" i="0" dirty="0">
                <a:solidFill>
                  <a:srgbClr val="000000"/>
                </a:solidFill>
                <a:effectLst/>
                <a:latin typeface="Calibri" panose="020F0502020204030204" pitchFamily="34" charset="0"/>
              </a:rPr>
              <a:t> pairs of </a:t>
            </a:r>
            <a:r>
              <a:rPr lang="fr-FR" sz="1800" b="0" i="0" dirty="0" err="1">
                <a:solidFill>
                  <a:srgbClr val="000000"/>
                </a:solidFill>
                <a:effectLst/>
                <a:latin typeface="Calibri" panose="020F0502020204030204" pitchFamily="34" charset="0"/>
              </a:rPr>
              <a:t>temporally</a:t>
            </a:r>
            <a:r>
              <a:rPr lang="fr-FR" sz="1800" b="0" i="0" dirty="0">
                <a:solidFill>
                  <a:srgbClr val="000000"/>
                </a:solidFill>
                <a:effectLst/>
                <a:latin typeface="Calibri" panose="020F0502020204030204" pitchFamily="34" charset="0"/>
              </a:rPr>
              <a:t>-adjacent ECG segments (positive pairs) and </a:t>
            </a:r>
            <a:r>
              <a:rPr lang="fr-FR" sz="1800" b="0" i="0" dirty="0" err="1">
                <a:solidFill>
                  <a:srgbClr val="000000"/>
                </a:solidFill>
                <a:effectLst/>
                <a:latin typeface="Calibri" panose="020F0502020204030204" pitchFamily="34" charset="0"/>
              </a:rPr>
              <a:t>two</a:t>
            </a:r>
            <a:r>
              <a:rPr lang="fr-FR" sz="1800" b="0" i="0" dirty="0">
                <a:solidFill>
                  <a:srgbClr val="000000"/>
                </a:solidFill>
                <a:effectLst/>
                <a:latin typeface="Calibri" panose="020F0502020204030204" pitchFamily="34" charset="0"/>
              </a:rPr>
              <a:t> pairs of non-adjacent segments (</a:t>
            </a:r>
            <a:r>
              <a:rPr lang="fr-FR" sz="1800" b="0" i="0" dirty="0" err="1">
                <a:solidFill>
                  <a:srgbClr val="000000"/>
                </a:solidFill>
                <a:effectLst/>
                <a:latin typeface="Calibri" panose="020F0502020204030204" pitchFamily="34" charset="0"/>
              </a:rPr>
              <a:t>negative</a:t>
            </a:r>
            <a:r>
              <a:rPr lang="fr-FR" sz="1800" b="0" i="0" dirty="0">
                <a:solidFill>
                  <a:srgbClr val="000000"/>
                </a:solidFill>
                <a:effectLst/>
                <a:latin typeface="Calibri" panose="020F0502020204030204" pitchFamily="34" charset="0"/>
              </a:rPr>
              <a:t> pairs).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5.2. **</a:t>
            </a:r>
            <a:r>
              <a:rPr lang="fr-FR" sz="1800" b="0" i="0" dirty="0" err="1">
                <a:solidFill>
                  <a:srgbClr val="000000"/>
                </a:solidFill>
                <a:effectLst/>
                <a:latin typeface="Calibri" panose="020F0502020204030204" pitchFamily="34" charset="0"/>
              </a:rPr>
              <a:t>Loss</a:t>
            </a:r>
            <a:r>
              <a:rPr lang="fr-FR" sz="1800" b="0" i="0" dirty="0">
                <a:solidFill>
                  <a:srgbClr val="000000"/>
                </a:solidFill>
                <a:effectLst/>
                <a:latin typeface="Calibri" panose="020F0502020204030204" pitchFamily="34" charset="0"/>
              </a:rPr>
              <a:t> Calculation:** </a:t>
            </a:r>
            <a:endParaRPr lang="fr-FR" b="0" i="0" dirty="0">
              <a:solidFill>
                <a:srgbClr val="000000"/>
              </a:solidFill>
              <a:effectLst/>
              <a:latin typeface="Segoe UI" panose="020B0502040204020203" pitchFamily="34" charset="0"/>
            </a:endParaRPr>
          </a:p>
          <a:p>
            <a:pPr algn="l" rtl="0" fontAlgn="base"/>
            <a:r>
              <a:rPr lang="fr-FR" sz="1800" b="0" i="0" dirty="0">
                <a:solidFill>
                  <a:srgbClr val="000000"/>
                </a:solidFill>
                <a:effectLst/>
                <a:latin typeface="Calibri" panose="020F0502020204030204" pitchFamily="34" charset="0"/>
              </a:rPr>
              <a:t>- For </a:t>
            </a:r>
            <a:r>
              <a:rPr lang="fr-FR" sz="1800" b="0" i="0" dirty="0" err="1">
                <a:solidFill>
                  <a:srgbClr val="000000"/>
                </a:solidFill>
                <a:effectLst/>
                <a:latin typeface="Calibri" panose="020F0502020204030204" pitchFamily="34" charset="0"/>
              </a:rPr>
              <a:t>each</a:t>
            </a:r>
            <a:r>
              <a:rPr lang="fr-FR" sz="1800" b="0" i="0" dirty="0">
                <a:solidFill>
                  <a:srgbClr val="000000"/>
                </a:solidFill>
                <a:effectLst/>
                <a:latin typeface="Calibri" panose="020F0502020204030204" pitchFamily="34" charset="0"/>
              </a:rPr>
              <a:t> segment in the batch, the contrastive </a:t>
            </a:r>
            <a:r>
              <a:rPr lang="fr-FR" sz="1800" b="0" i="0" dirty="0" err="1">
                <a:solidFill>
                  <a:srgbClr val="000000"/>
                </a:solidFill>
                <a:effectLst/>
                <a:latin typeface="Calibri" panose="020F0502020204030204" pitchFamily="34" charset="0"/>
              </a:rPr>
              <a:t>loss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calculated</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using</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its</a:t>
            </a:r>
            <a:r>
              <a:rPr lang="fr-FR" sz="1800" b="0" i="0" dirty="0">
                <a:solidFill>
                  <a:srgbClr val="000000"/>
                </a:solidFill>
                <a:effectLst/>
                <a:latin typeface="Calibri" panose="020F0502020204030204" pitchFamily="34" charset="0"/>
              </a:rPr>
              <a:t> positive and </a:t>
            </a:r>
            <a:r>
              <a:rPr lang="fr-FR" sz="1800" b="0" i="0" dirty="0" err="1">
                <a:solidFill>
                  <a:srgbClr val="000000"/>
                </a:solidFill>
                <a:effectLst/>
                <a:latin typeface="Calibri" panose="020F0502020204030204" pitchFamily="34" charset="0"/>
              </a:rPr>
              <a:t>negative</a:t>
            </a:r>
            <a:r>
              <a:rPr lang="fr-FR" sz="1800" b="0" i="0" dirty="0">
                <a:solidFill>
                  <a:srgbClr val="000000"/>
                </a:solidFill>
                <a:effectLst/>
                <a:latin typeface="Calibri" panose="020F0502020204030204" pitchFamily="34" charset="0"/>
              </a:rPr>
              <a:t> pairs. The model </a:t>
            </a:r>
            <a:r>
              <a:rPr lang="fr-FR" sz="1800" b="0" i="0" dirty="0" err="1">
                <a:solidFill>
                  <a:srgbClr val="000000"/>
                </a:solidFill>
                <a:effectLst/>
                <a:latin typeface="Calibri" panose="020F0502020204030204" pitchFamily="34" charset="0"/>
              </a:rPr>
              <a:t>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optimized</a:t>
            </a:r>
            <a:r>
              <a:rPr lang="fr-FR" sz="1800" b="0" i="0" dirty="0">
                <a:solidFill>
                  <a:srgbClr val="000000"/>
                </a:solidFill>
                <a:effectLst/>
                <a:latin typeface="Calibri" panose="020F0502020204030204" pitchFamily="34" charset="0"/>
              </a:rPr>
              <a:t> to </a:t>
            </a:r>
            <a:r>
              <a:rPr lang="fr-FR" sz="1800" b="0" i="0" dirty="0" err="1">
                <a:solidFill>
                  <a:srgbClr val="000000"/>
                </a:solidFill>
                <a:effectLst/>
                <a:latin typeface="Calibri" panose="020F0502020204030204" pitchFamily="34" charset="0"/>
              </a:rPr>
              <a:t>reduce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this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loss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improving</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its</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ability</a:t>
            </a:r>
            <a:r>
              <a:rPr lang="fr-FR" sz="1800" b="0" i="0" dirty="0">
                <a:solidFill>
                  <a:srgbClr val="000000"/>
                </a:solidFill>
                <a:effectLst/>
                <a:latin typeface="Calibri" panose="020F0502020204030204" pitchFamily="34" charset="0"/>
              </a:rPr>
              <a:t> to </a:t>
            </a:r>
            <a:r>
              <a:rPr lang="fr-FR" sz="1800" b="0" i="0" dirty="0" err="1">
                <a:solidFill>
                  <a:srgbClr val="000000"/>
                </a:solidFill>
                <a:effectLst/>
                <a:latin typeface="Calibri" panose="020F0502020204030204" pitchFamily="34" charset="0"/>
              </a:rPr>
              <a:t>produce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distinguishable</a:t>
            </a:r>
            <a:r>
              <a:rPr lang="fr-FR" sz="1800" b="0" i="0" dirty="0">
                <a:solidFill>
                  <a:srgbClr val="000000"/>
                </a:solidFill>
                <a:effectLst/>
                <a:latin typeface="Calibri" panose="020F0502020204030204" pitchFamily="34" charset="0"/>
              </a:rPr>
              <a:t> </a:t>
            </a:r>
            <a:r>
              <a:rPr lang="fr-FR" sz="1800" b="0" i="0" dirty="0" err="1">
                <a:solidFill>
                  <a:srgbClr val="000000"/>
                </a:solidFill>
                <a:effectLst/>
                <a:latin typeface="Calibri" panose="020F0502020204030204" pitchFamily="34" charset="0"/>
              </a:rPr>
              <a:t>representations</a:t>
            </a:r>
            <a:r>
              <a:rPr lang="fr-FR" sz="1800" b="0" i="0" dirty="0">
                <a:solidFill>
                  <a:srgbClr val="000000"/>
                </a:solidFill>
                <a:effectLst/>
                <a:latin typeface="Calibri" panose="020F0502020204030204" pitchFamily="34" charset="0"/>
              </a:rPr>
              <a:t> for </a:t>
            </a:r>
            <a:r>
              <a:rPr lang="fr-FR" sz="1800" b="0" i="0" dirty="0" err="1">
                <a:solidFill>
                  <a:srgbClr val="000000"/>
                </a:solidFill>
                <a:effectLst/>
                <a:latin typeface="Calibri" panose="020F0502020204030204" pitchFamily="34" charset="0"/>
              </a:rPr>
              <a:t>different</a:t>
            </a:r>
            <a:r>
              <a:rPr lang="fr-FR" sz="1800" b="0" i="0" dirty="0">
                <a:solidFill>
                  <a:srgbClr val="000000"/>
                </a:solidFill>
                <a:effectLst/>
                <a:latin typeface="Calibri" panose="020F0502020204030204" pitchFamily="34" charset="0"/>
              </a:rPr>
              <a:t> types of segments. </a:t>
            </a:r>
            <a:endParaRPr lang="fr-FR" b="0" i="0" dirty="0">
              <a:solidFill>
                <a:srgbClr val="000000"/>
              </a:solidFill>
              <a:effectLs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7D7594F9-AF8D-4D5B-95D4-7823817D3BB5}" type="slidenum">
              <a:rPr lang="en-GB" smtClean="0"/>
              <a:t>18</a:t>
            </a:fld>
            <a:endParaRPr lang="en-GB"/>
          </a:p>
        </p:txBody>
      </p:sp>
    </p:spTree>
    <p:extLst>
      <p:ext uri="{BB962C8B-B14F-4D97-AF65-F5344CB8AC3E}">
        <p14:creationId xmlns:p14="http://schemas.microsoft.com/office/powerpoint/2010/main" val="1088853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e6c7456d7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e6c7456d7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6253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provided training vs. validation accuracy curve, the x-axis represents the epochs, ranging from 0 to 100, and the y-axis represents the accuracy, ranging from 0 to 1.0. The training accuracy curve (blue) starts at approximately 0.1 and increases steadily, showing a smooth upward trend and plateauing around 0.80 after about 30 epochs.</a:t>
            </a:r>
          </a:p>
          <a:p>
            <a:r>
              <a:rPr lang="en-GB"/>
              <a:t>The validation accuracy curve (orange) also starts low, at around 0.1, and increases initially. Both curves show similar </a:t>
            </a:r>
            <a:r>
              <a:rPr lang="en-GB" err="1"/>
              <a:t>behavior</a:t>
            </a:r>
            <a:r>
              <a:rPr lang="en-GB"/>
              <a:t>, indicating the model is learning well. However, after 20 epochs, the validation accuracy begins to plateau around 0.77.</a:t>
            </a:r>
          </a:p>
          <a:p>
            <a:r>
              <a:rPr lang="en-GB"/>
              <a:t>From epochs 30 to 100, the validation accuracy remains relatively stable, suggesting the model maintains good generalization.</a:t>
            </a:r>
          </a:p>
          <a:p>
            <a:endParaRPr lang="en-GB"/>
          </a:p>
          <a:p>
            <a:r>
              <a:rPr lang="en-GB"/>
              <a:t>In the provided training vs. validation loss curve, the x-axis represents the epochs, ranging from 0 to 50, and the y-axis represents the loss, ranging from 0 to 1.0. The training loss curve (blue) starts at approximately 0.9 and decreases steadily, showing a smooth downward trend and plateauing around 0.1 after about 40 epochs.</a:t>
            </a:r>
          </a:p>
          <a:p>
            <a:endParaRPr lang="en-GB"/>
          </a:p>
          <a:p>
            <a:r>
              <a:rPr lang="en-GB"/>
              <a:t>The validation loss curve (orange) also starts high, at around 0.7, and decreases initially. Up to around 20 epochs, both curves show similar </a:t>
            </a:r>
            <a:r>
              <a:rPr lang="en-GB" err="1"/>
              <a:t>behavior</a:t>
            </a:r>
            <a:r>
              <a:rPr lang="en-GB"/>
              <a:t>, indicating the model is learning well. From epochs 20 to 100, the validation loss remains relatively stable, suggesting the model maintains good generalization</a:t>
            </a:r>
          </a:p>
          <a:p>
            <a:endParaRPr lang="en-GB"/>
          </a:p>
        </p:txBody>
      </p:sp>
      <p:sp>
        <p:nvSpPr>
          <p:cNvPr id="4" name="Slide Number Placeholder 3"/>
          <p:cNvSpPr>
            <a:spLocks noGrp="1"/>
          </p:cNvSpPr>
          <p:nvPr>
            <p:ph type="sldNum" sz="quarter" idx="5"/>
          </p:nvPr>
        </p:nvSpPr>
        <p:spPr/>
        <p:txBody>
          <a:bodyPr/>
          <a:lstStyle/>
          <a:p>
            <a:fld id="{7D7594F9-AF8D-4D5B-95D4-7823817D3BB5}" type="slidenum">
              <a:rPr lang="en-GB" smtClean="0"/>
              <a:t>21</a:t>
            </a:fld>
            <a:endParaRPr lang="en-GB"/>
          </a:p>
        </p:txBody>
      </p:sp>
    </p:spTree>
    <p:extLst>
      <p:ext uri="{BB962C8B-B14F-4D97-AF65-F5344CB8AC3E}">
        <p14:creationId xmlns:p14="http://schemas.microsoft.com/office/powerpoint/2010/main" val="3070744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provided training vs. validation accuracy curve, the x-axis represents the epochs, ranging from 0 to 100, and the y-axis represents the accuracy, ranging from 0 to 1.0. The training accuracy curve (blue) starts at approximately 0.1 and increases steadily, showing a smooth upward trend and plateauing around 0.80 after about 30 epochs.</a:t>
            </a:r>
          </a:p>
          <a:p>
            <a:r>
              <a:rPr lang="en-GB"/>
              <a:t>The validation accuracy curve (orange) also starts low, at around 0.1, and increases initially. Both curves show similar </a:t>
            </a:r>
            <a:r>
              <a:rPr lang="en-GB" err="1"/>
              <a:t>behavior</a:t>
            </a:r>
            <a:r>
              <a:rPr lang="en-GB"/>
              <a:t>, indicating the model is learning well. However, after 20 epochs, the validation accuracy begins to plateau around 0.77.</a:t>
            </a:r>
          </a:p>
          <a:p>
            <a:r>
              <a:rPr lang="en-GB"/>
              <a:t>From epochs 30 to 100, the validation accuracy remains relatively stable, suggesting the model maintains good generalization.</a:t>
            </a:r>
          </a:p>
          <a:p>
            <a:endParaRPr lang="en-GB"/>
          </a:p>
          <a:p>
            <a:r>
              <a:rPr lang="en-GB"/>
              <a:t>In the provided training vs. validation loss curve, the x-axis represents the epochs, ranging from 0 to 50, and the y-axis represents the loss, ranging from 0 to 1.0. The training loss curve (blue) starts at approximately 0.9 and decreases steadily, showing a smooth downward trend and plateauing around 0.1 after about 40 epochs.</a:t>
            </a:r>
          </a:p>
          <a:p>
            <a:endParaRPr lang="en-GB"/>
          </a:p>
          <a:p>
            <a:r>
              <a:rPr lang="en-GB"/>
              <a:t>The validation loss curve (orange) also starts high, at around 0.7, and decreases initially. Up to around 20 epochs, both curves show similar </a:t>
            </a:r>
            <a:r>
              <a:rPr lang="en-GB" err="1"/>
              <a:t>behavior</a:t>
            </a:r>
            <a:r>
              <a:rPr lang="en-GB"/>
              <a:t>, indicating the model is learning well. From epochs 20 to 100, the validation loss remains relatively stable, suggesting the model maintains good generalization</a:t>
            </a:r>
          </a:p>
          <a:p>
            <a:endParaRPr lang="en-GB"/>
          </a:p>
        </p:txBody>
      </p:sp>
      <p:sp>
        <p:nvSpPr>
          <p:cNvPr id="4" name="Slide Number Placeholder 3"/>
          <p:cNvSpPr>
            <a:spLocks noGrp="1"/>
          </p:cNvSpPr>
          <p:nvPr>
            <p:ph type="sldNum" sz="quarter" idx="5"/>
          </p:nvPr>
        </p:nvSpPr>
        <p:spPr/>
        <p:txBody>
          <a:bodyPr/>
          <a:lstStyle/>
          <a:p>
            <a:fld id="{7D7594F9-AF8D-4D5B-95D4-7823817D3BB5}" type="slidenum">
              <a:rPr lang="en-GB" smtClean="0"/>
              <a:t>22</a:t>
            </a:fld>
            <a:endParaRPr lang="en-GB"/>
          </a:p>
        </p:txBody>
      </p:sp>
    </p:spTree>
    <p:extLst>
      <p:ext uri="{BB962C8B-B14F-4D97-AF65-F5344CB8AC3E}">
        <p14:creationId xmlns:p14="http://schemas.microsoft.com/office/powerpoint/2010/main" val="2743088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provided training vs. validation accuracy curve, the x-axis represents the epochs, ranging from 0 to 100, and the y-axis represents the accuracy, ranging from 0 to 1.0. The training accuracy curve (blue) starts at approximately 0.1 and increases steadily, showing a smooth upward trend and plateauing around 0.80 after about 30 epochs.</a:t>
            </a:r>
          </a:p>
          <a:p>
            <a:r>
              <a:rPr lang="en-GB"/>
              <a:t>The validation accuracy curve (orange) also starts low, at around 0.1, and increases initially. Both curves show similar </a:t>
            </a:r>
            <a:r>
              <a:rPr lang="en-GB" err="1"/>
              <a:t>behavior</a:t>
            </a:r>
            <a:r>
              <a:rPr lang="en-GB"/>
              <a:t>, indicating the model is learning well. However, after 20 epochs, the validation accuracy begins to plateau around 0.77.</a:t>
            </a:r>
          </a:p>
          <a:p>
            <a:r>
              <a:rPr lang="en-GB"/>
              <a:t>From epochs 30 to 100, the validation accuracy remains relatively stable, suggesting the model maintains good generalization.</a:t>
            </a:r>
          </a:p>
          <a:p>
            <a:endParaRPr lang="en-GB"/>
          </a:p>
          <a:p>
            <a:r>
              <a:rPr lang="en-GB"/>
              <a:t>In the provided training vs. validation loss curve, the x-axis represents the epochs, ranging from 0 to 50, and the y-axis represents the loss, ranging from 0 to 1.0. The training loss curve (blue) starts at approximately 0.9 and decreases steadily, showing a smooth downward trend and plateauing around 0.1 after about 40 epochs.</a:t>
            </a:r>
          </a:p>
          <a:p>
            <a:endParaRPr lang="en-GB"/>
          </a:p>
          <a:p>
            <a:r>
              <a:rPr lang="en-GB"/>
              <a:t>The validation loss curve (orange) also starts high, at around 0.7, and decreases initially. Up to around 20 epochs, both curves show similar </a:t>
            </a:r>
            <a:r>
              <a:rPr lang="en-GB" err="1"/>
              <a:t>behavior</a:t>
            </a:r>
            <a:r>
              <a:rPr lang="en-GB"/>
              <a:t>, indicating the model is learning well. From epochs 20 to 100, the validation loss remains relatively stable, suggesting the model maintains good generalization</a:t>
            </a:r>
          </a:p>
          <a:p>
            <a:endParaRPr lang="en-GB"/>
          </a:p>
        </p:txBody>
      </p:sp>
      <p:sp>
        <p:nvSpPr>
          <p:cNvPr id="4" name="Slide Number Placeholder 3"/>
          <p:cNvSpPr>
            <a:spLocks noGrp="1"/>
          </p:cNvSpPr>
          <p:nvPr>
            <p:ph type="sldNum" sz="quarter" idx="5"/>
          </p:nvPr>
        </p:nvSpPr>
        <p:spPr/>
        <p:txBody>
          <a:bodyPr/>
          <a:lstStyle/>
          <a:p>
            <a:fld id="{7D7594F9-AF8D-4D5B-95D4-7823817D3BB5}" type="slidenum">
              <a:rPr lang="en-GB" smtClean="0"/>
              <a:t>23</a:t>
            </a:fld>
            <a:endParaRPr lang="en-GB"/>
          </a:p>
        </p:txBody>
      </p:sp>
    </p:spTree>
    <p:extLst>
      <p:ext uri="{BB962C8B-B14F-4D97-AF65-F5344CB8AC3E}">
        <p14:creationId xmlns:p14="http://schemas.microsoft.com/office/powerpoint/2010/main" val="210256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r>
              <a:rPr lang="en-US" sz="1200" b="1" i="0" dirty="0">
                <a:solidFill>
                  <a:srgbClr val="000000"/>
                </a:solidFill>
                <a:effectLst/>
                <a:highlight>
                  <a:srgbClr val="FFFFFF"/>
                </a:highlight>
                <a:latin typeface="Aptos" panose="020B0004020202020204" pitchFamily="34" charset="0"/>
              </a:rPr>
              <a:t>Attention Transfer Loss (</a:t>
            </a:r>
            <a:r>
              <a:rPr lang="en-US" sz="1200" b="1" i="0" dirty="0" err="1">
                <a:solidFill>
                  <a:srgbClr val="000000"/>
                </a:solidFill>
                <a:effectLst/>
                <a:highlight>
                  <a:srgbClr val="FFFFFF"/>
                </a:highlight>
                <a:latin typeface="Aptos" panose="020B0004020202020204" pitchFamily="34" charset="0"/>
              </a:rPr>
              <a:t>at_loss</a:t>
            </a:r>
            <a:r>
              <a:rPr lang="en-US" sz="1200" b="1" i="0" dirty="0">
                <a:solidFill>
                  <a:srgbClr val="000000"/>
                </a:solidFill>
                <a:effectLst/>
                <a:highlight>
                  <a:srgbClr val="FFFFFF"/>
                </a:highlight>
                <a:latin typeface="Aptos" panose="020B0004020202020204" pitchFamily="34" charset="0"/>
              </a:rPr>
              <a:t>)</a:t>
            </a:r>
            <a:r>
              <a:rPr lang="en-US" sz="1200" b="0" i="0" dirty="0">
                <a:solidFill>
                  <a:srgbClr val="000000"/>
                </a:solidFill>
                <a:effectLst/>
                <a:highlight>
                  <a:srgbClr val="FFFFFF"/>
                </a:highlight>
                <a:latin typeface="Aptos" panose="020B0004020202020204" pitchFamily="34" charset="0"/>
              </a:rPr>
              <a:t>: This loss captures the difference between the feature maps (or attention maps) of the teacher and student models. It's meant to help the student model learn which parts of the input data are most important. </a:t>
            </a:r>
          </a:p>
          <a:p>
            <a:pPr algn="just" rtl="0" fontAlgn="base"/>
            <a:endParaRPr lang="en-US" b="0" i="0" dirty="0">
              <a:solidFill>
                <a:srgbClr val="000000"/>
              </a:solidFill>
              <a:effectLst/>
              <a:highlight>
                <a:srgbClr val="FFFFFF"/>
              </a:highlight>
              <a:latin typeface="Segoe UI" panose="020B0502040204020203" pitchFamily="34" charset="0"/>
            </a:endParaRPr>
          </a:p>
          <a:p>
            <a:pPr algn="just" rtl="0" fontAlgn="base"/>
            <a:r>
              <a:rPr lang="en-US" sz="1200" b="1" i="0" dirty="0">
                <a:solidFill>
                  <a:srgbClr val="000000"/>
                </a:solidFill>
                <a:effectLst/>
                <a:highlight>
                  <a:srgbClr val="FFFFFF"/>
                </a:highlight>
                <a:latin typeface="Aptos" panose="020B0004020202020204" pitchFamily="34" charset="0"/>
              </a:rPr>
              <a:t>Cross-Entropy Loss (</a:t>
            </a:r>
            <a:r>
              <a:rPr lang="en-US" sz="1200" b="1" i="0" dirty="0" err="1">
                <a:solidFill>
                  <a:srgbClr val="000000"/>
                </a:solidFill>
                <a:effectLst/>
                <a:highlight>
                  <a:srgbClr val="FFFFFF"/>
                </a:highlight>
                <a:latin typeface="Aptos" panose="020B0004020202020204" pitchFamily="34" charset="0"/>
              </a:rPr>
              <a:t>ce_loss</a:t>
            </a:r>
            <a:r>
              <a:rPr lang="en-US" sz="1200" b="1" i="0" dirty="0">
                <a:solidFill>
                  <a:srgbClr val="000000"/>
                </a:solidFill>
                <a:effectLst/>
                <a:highlight>
                  <a:srgbClr val="FFFFFF"/>
                </a:highlight>
                <a:latin typeface="Aptos" panose="020B0004020202020204" pitchFamily="34" charset="0"/>
              </a:rPr>
              <a:t>)</a:t>
            </a:r>
            <a:r>
              <a:rPr lang="en-US" sz="1200" b="0" i="0" dirty="0">
                <a:solidFill>
                  <a:srgbClr val="000000"/>
                </a:solidFill>
                <a:effectLst/>
                <a:highlight>
                  <a:srgbClr val="FFFFFF"/>
                </a:highlight>
                <a:latin typeface="Aptos" panose="020B0004020202020204" pitchFamily="34" charset="0"/>
              </a:rPr>
              <a:t>: This is the standard loss for classification tasks, comparing the student model's predictions with the true labels. It's crucial for ensuring that the student model makes accurate predictions. </a:t>
            </a:r>
            <a:endParaRPr lang="en-US" b="0" i="0" dirty="0">
              <a:solidFill>
                <a:srgbClr val="000000"/>
              </a:solidFill>
              <a:effectLst/>
              <a:highlight>
                <a:srgbClr val="FFFFFF"/>
              </a:highlight>
              <a:latin typeface="Segoe UI" panose="020B0502040204020203" pitchFamily="34" charset="0"/>
            </a:endParaRPr>
          </a:p>
          <a:p>
            <a:endParaRPr lang="en-GB" dirty="0"/>
          </a:p>
        </p:txBody>
      </p:sp>
      <p:sp>
        <p:nvSpPr>
          <p:cNvPr id="4" name="Slide Number Placeholder 3"/>
          <p:cNvSpPr>
            <a:spLocks noGrp="1"/>
          </p:cNvSpPr>
          <p:nvPr>
            <p:ph type="sldNum" sz="quarter" idx="5"/>
          </p:nvPr>
        </p:nvSpPr>
        <p:spPr/>
        <p:txBody>
          <a:bodyPr/>
          <a:lstStyle/>
          <a:p>
            <a:fld id="{7D7594F9-AF8D-4D5B-95D4-7823817D3BB5}" type="slidenum">
              <a:rPr lang="en-GB" smtClean="0"/>
              <a:t>25</a:t>
            </a:fld>
            <a:endParaRPr lang="en-GB"/>
          </a:p>
        </p:txBody>
      </p:sp>
    </p:spTree>
    <p:extLst>
      <p:ext uri="{BB962C8B-B14F-4D97-AF65-F5344CB8AC3E}">
        <p14:creationId xmlns:p14="http://schemas.microsoft.com/office/powerpoint/2010/main" val="699352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provided training vs. validation accuracy curve, the x-axis represents the epochs, ranging from 0 to 100, and the y-axis represents the accuracy, ranging from 0 to 1.0. The training accuracy curve (blue) starts at approximately 0.1 and increases steadily, showing a smooth upward trend and plateauing around 0.80 after about 30 epochs.</a:t>
            </a:r>
          </a:p>
          <a:p>
            <a:r>
              <a:rPr lang="en-GB"/>
              <a:t>The validation accuracy curve (orange) also starts low, at around 0.1, and increases initially. Both curves show similar </a:t>
            </a:r>
            <a:r>
              <a:rPr lang="en-GB" err="1"/>
              <a:t>behavior</a:t>
            </a:r>
            <a:r>
              <a:rPr lang="en-GB"/>
              <a:t>, indicating the model is learning well. However, after 20 epochs, the validation accuracy begins to plateau around 0.77.</a:t>
            </a:r>
          </a:p>
          <a:p>
            <a:r>
              <a:rPr lang="en-GB"/>
              <a:t>From epochs 30 to 100, the validation accuracy remains relatively stable, suggesting the model maintains good generalization.</a:t>
            </a:r>
          </a:p>
          <a:p>
            <a:endParaRPr lang="en-GB"/>
          </a:p>
          <a:p>
            <a:r>
              <a:rPr lang="en-GB"/>
              <a:t>In the provided training vs. validation loss curve, the x-axis represents the epochs, ranging from 0 to 50, and the y-axis represents the loss, ranging from 0 to 1.0. The training loss curve (blue) starts at approximately 0.9 and decreases steadily, showing a smooth downward trend and plateauing around 0.1 after about 40 epochs.</a:t>
            </a:r>
          </a:p>
          <a:p>
            <a:endParaRPr lang="en-GB"/>
          </a:p>
          <a:p>
            <a:r>
              <a:rPr lang="en-GB"/>
              <a:t>The validation loss curve (orange) also starts high, at around 0.7, and decreases initially. Up to around 20 epochs, both curves show similar </a:t>
            </a:r>
            <a:r>
              <a:rPr lang="en-GB" err="1"/>
              <a:t>behavior</a:t>
            </a:r>
            <a:r>
              <a:rPr lang="en-GB"/>
              <a:t>, indicating the model is learning well. From epochs 20 to 100, the validation loss remains relatively stable, suggesting the model maintains good generalization</a:t>
            </a:r>
          </a:p>
          <a:p>
            <a:endParaRPr lang="en-GB"/>
          </a:p>
        </p:txBody>
      </p:sp>
      <p:sp>
        <p:nvSpPr>
          <p:cNvPr id="4" name="Slide Number Placeholder 3"/>
          <p:cNvSpPr>
            <a:spLocks noGrp="1"/>
          </p:cNvSpPr>
          <p:nvPr>
            <p:ph type="sldNum" sz="quarter" idx="5"/>
          </p:nvPr>
        </p:nvSpPr>
        <p:spPr/>
        <p:txBody>
          <a:bodyPr/>
          <a:lstStyle/>
          <a:p>
            <a:fld id="{7D7594F9-AF8D-4D5B-95D4-7823817D3BB5}" type="slidenum">
              <a:rPr lang="en-GB" smtClean="0"/>
              <a:t>27</a:t>
            </a:fld>
            <a:endParaRPr lang="en-GB"/>
          </a:p>
        </p:txBody>
      </p:sp>
    </p:spTree>
    <p:extLst>
      <p:ext uri="{BB962C8B-B14F-4D97-AF65-F5344CB8AC3E}">
        <p14:creationId xmlns:p14="http://schemas.microsoft.com/office/powerpoint/2010/main" val="3966261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Humans are known for their strong emotional expressions.</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Facial expressions are a key component of human emotional communication.</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Recognition of facial expression has a great commercially value.</a:t>
            </a:r>
            <a:r>
              <a:rPr lang="en-CA" sz="1800" b="0" i="0">
                <a:solidFill>
                  <a:srgbClr val="000000"/>
                </a:solidFill>
                <a:effectLst/>
                <a:highlight>
                  <a:srgbClr val="F5F5F5"/>
                </a:highlight>
                <a:latin typeface="Segoe UI" panose="020B0502040204020203" pitchFamily="34" charset="0"/>
              </a:rPr>
              <a:t>​</a:t>
            </a:r>
            <a:endParaRPr lang="en-CA" b="0" i="0">
              <a:solidFill>
                <a:srgbClr val="000000"/>
              </a:solidFill>
              <a:effectLst/>
              <a:highlight>
                <a:srgbClr val="F5F5F5"/>
              </a:highlight>
              <a:latin typeface="Arial" panose="020B0604020202020204" pitchFamily="34" charset="0"/>
            </a:endParaRPr>
          </a:p>
          <a:p>
            <a:endParaRPr lang="en-GB"/>
          </a:p>
          <a:p>
            <a:pPr algn="l" rtl="0" fontAlgn="base">
              <a:buFont typeface="Arial" panose="020B0604020202020204" pitchFamily="34" charset="0"/>
              <a:buChar char="•"/>
            </a:pPr>
            <a:r>
              <a:rPr lang="en-GB" sz="1800" b="1" i="0" u="none" strike="noStrike">
                <a:solidFill>
                  <a:srgbClr val="000000"/>
                </a:solidFill>
                <a:effectLst/>
                <a:highlight>
                  <a:srgbClr val="F5F5F5"/>
                </a:highlight>
                <a:latin typeface="Segoe UI" panose="020B0502040204020203" pitchFamily="34" charset="0"/>
              </a:rPr>
              <a:t>Expression recognition </a:t>
            </a:r>
            <a:r>
              <a:rPr lang="en-GB" sz="1800" b="0" i="0" u="none" strike="noStrike">
                <a:solidFill>
                  <a:srgbClr val="000000"/>
                </a:solidFill>
                <a:effectLst/>
                <a:highlight>
                  <a:srgbClr val="F5F5F5"/>
                </a:highlight>
                <a:latin typeface="Segoe UI" panose="020B0502040204020203" pitchFamily="34" charset="0"/>
              </a:rPr>
              <a:t>is the fundamental problem of affective computing and can take several forms</a:t>
            </a:r>
            <a:r>
              <a:rPr lang="en-GB" sz="1800" b="0" i="0">
                <a:solidFill>
                  <a:srgbClr val="000000"/>
                </a:solidFill>
                <a:effectLst/>
                <a:highlight>
                  <a:srgbClr val="F5F5F5"/>
                </a:highlight>
                <a:latin typeface="Segoe UI" panose="020B0502040204020203" pitchFamily="34" charset="0"/>
              </a:rPr>
              <a:t>​.</a:t>
            </a:r>
            <a:br>
              <a:rPr lang="en-GB" sz="1800" b="0" i="0">
                <a:solidFill>
                  <a:srgbClr val="000000"/>
                </a:solidFill>
                <a:effectLst/>
                <a:highlight>
                  <a:srgbClr val="F5F5F5"/>
                </a:highlight>
                <a:latin typeface="Segoe UI" panose="020B0502040204020203" pitchFamily="34" charset="0"/>
              </a:rPr>
            </a:br>
            <a:br>
              <a:rPr lang="en-GB" sz="1800" b="0" i="0">
                <a:solidFill>
                  <a:srgbClr val="000000"/>
                </a:solidFill>
                <a:effectLst/>
                <a:highlight>
                  <a:srgbClr val="F5F5F5"/>
                </a:highlight>
                <a:latin typeface="Segoe UI" panose="020B0502040204020203" pitchFamily="34" charset="0"/>
              </a:rPr>
            </a:br>
            <a:r>
              <a:rPr lang="en-GB" sz="1800" b="0" i="0">
                <a:solidFill>
                  <a:srgbClr val="000000"/>
                </a:solidFill>
                <a:effectLst/>
                <a:highlight>
                  <a:srgbClr val="F5F5F5"/>
                </a:highlight>
                <a:latin typeface="Segoe UI" panose="020B0502040204020203" pitchFamily="34" charset="0"/>
              </a:rPr>
              <a:t>_ </a:t>
            </a:r>
            <a:br>
              <a:rPr lang="en-GB" sz="1800" b="0" i="0">
                <a:solidFill>
                  <a:srgbClr val="000000"/>
                </a:solidFill>
                <a:effectLst/>
                <a:highlight>
                  <a:srgbClr val="F5F5F5"/>
                </a:highlight>
                <a:latin typeface="Segoe UI" panose="020B0502040204020203" pitchFamily="34" charset="0"/>
              </a:rPr>
            </a:br>
            <a:br>
              <a:rPr lang="en-GB" sz="1800" b="0" i="0">
                <a:solidFill>
                  <a:srgbClr val="000000"/>
                </a:solidFill>
                <a:effectLst/>
                <a:highlight>
                  <a:srgbClr val="F5F5F5"/>
                </a:highlight>
                <a:latin typeface="Segoe UI" panose="020B0502040204020203" pitchFamily="34" charset="0"/>
              </a:rPr>
            </a:br>
            <a:r>
              <a:rPr lang="en-CA" sz="1800" b="0" i="0" u="none" strike="noStrike">
                <a:solidFill>
                  <a:srgbClr val="000000"/>
                </a:solidFill>
                <a:effectLst/>
                <a:highlight>
                  <a:srgbClr val="F5F5F5"/>
                </a:highlight>
                <a:latin typeface="Segoe UI" panose="020B0502040204020203" pitchFamily="34" charset="0"/>
              </a:rPr>
              <a:t>Predict a subject’s affective state in health diagnosis and monitoring</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000000"/>
                </a:solidFill>
                <a:effectLst/>
                <a:highlight>
                  <a:srgbClr val="F5F5F5"/>
                </a:highlight>
                <a:latin typeface="Segoe UI" panose="020B0502040204020203" pitchFamily="34" charset="0"/>
              </a:rPr>
              <a:t>Estimating non-verbal cues to personalize eHealth interventions in a behavior change program</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000000"/>
                </a:solidFill>
                <a:effectLst/>
                <a:highlight>
                  <a:srgbClr val="F5F5F5"/>
                </a:highlight>
                <a:latin typeface="Segoe UI" panose="020B0502040204020203" pitchFamily="34" charset="0"/>
              </a:rPr>
              <a:t>Designing systems for the spontaneous recognition of facial and vocal expressions. E.g. </a:t>
            </a:r>
            <a:r>
              <a:rPr lang="en-CA" sz="1800" b="0" i="1" u="none" strike="noStrike">
                <a:solidFill>
                  <a:srgbClr val="000000"/>
                </a:solidFill>
                <a:effectLst/>
                <a:highlight>
                  <a:srgbClr val="F5F5F5"/>
                </a:highlight>
                <a:latin typeface="Segoe UI" panose="020B0502040204020203" pitchFamily="34" charset="0"/>
              </a:rPr>
              <a:t>Ambivalence</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Having mixed or contradictory feelings towards something</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Crucial for behavior change interventions in eHealth</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Contradictions can also be observed across modalities</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US" sz="1800" b="0" i="0" u="none" strike="noStrike">
                <a:solidFill>
                  <a:srgbClr val="000000"/>
                </a:solidFill>
                <a:effectLst/>
                <a:highlight>
                  <a:srgbClr val="F5F5F5"/>
                </a:highlight>
                <a:latin typeface="Segoe UI" panose="020B0502040204020203" pitchFamily="34" charset="0"/>
              </a:rPr>
              <a:t>Ambivalence in language/text modality</a:t>
            </a:r>
            <a:r>
              <a:rPr lang="en-CA" sz="1800" b="0" i="0">
                <a:solidFill>
                  <a:srgbClr val="000000"/>
                </a:solidFill>
                <a:effectLst/>
                <a:highlight>
                  <a:srgbClr val="F5F5F5"/>
                </a:highlight>
                <a:latin typeface="Segoe UI" panose="020B0502040204020203" pitchFamily="34" charset="0"/>
              </a:rPr>
              <a:t>​</a:t>
            </a:r>
            <a:endParaRPr lang="en-CA"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000000"/>
                </a:solidFill>
                <a:effectLst/>
                <a:highlight>
                  <a:srgbClr val="F5F5F5"/>
                </a:highlight>
                <a:latin typeface="Segoe UI" panose="020B0502040204020203" pitchFamily="34" charset="0"/>
              </a:rPr>
              <a:t>Train multidisciplinary specialists in behavioral medicine and AI</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CA" sz="1800" b="0" i="0">
                <a:solidFill>
                  <a:srgbClr val="000000"/>
                </a:solidFill>
                <a:effectLst/>
                <a:highlight>
                  <a:srgbClr val="F5F5F5"/>
                </a:highlight>
                <a:latin typeface="Segoe UI" panose="020B0502040204020203" pitchFamily="34" charset="0"/>
              </a:rPr>
              <a:t>​</a:t>
            </a:r>
            <a:endParaRPr lang="en-CA" b="0" i="0">
              <a:solidFill>
                <a:srgbClr val="000000"/>
              </a:solidFill>
              <a:effectLst/>
              <a:highlight>
                <a:srgbClr val="F5F5F5"/>
              </a:highlight>
              <a:latin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7D7594F9-AF8D-4D5B-95D4-7823817D3BB5}" type="slidenum">
              <a:rPr lang="en-GB" smtClean="0"/>
              <a:t>3</a:t>
            </a:fld>
            <a:endParaRPr lang="en-GB"/>
          </a:p>
        </p:txBody>
      </p:sp>
    </p:spTree>
    <p:extLst>
      <p:ext uri="{BB962C8B-B14F-4D97-AF65-F5344CB8AC3E}">
        <p14:creationId xmlns:p14="http://schemas.microsoft.com/office/powerpoint/2010/main" val="1347266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7D7594F9-AF8D-4D5B-95D4-7823817D3BB5}" type="slidenum">
              <a:rPr lang="en-GB" smtClean="0"/>
              <a:t>4</a:t>
            </a:fld>
            <a:endParaRPr lang="en-GB"/>
          </a:p>
        </p:txBody>
      </p:sp>
    </p:spTree>
    <p:extLst>
      <p:ext uri="{BB962C8B-B14F-4D97-AF65-F5344CB8AC3E}">
        <p14:creationId xmlns:p14="http://schemas.microsoft.com/office/powerpoint/2010/main" val="3207863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CA" sz="1800" b="1" i="0" u="none" strike="noStrike">
                <a:solidFill>
                  <a:srgbClr val="404040"/>
                </a:solidFill>
                <a:effectLst/>
                <a:highlight>
                  <a:srgbClr val="F5F5F5"/>
                </a:highlight>
                <a:latin typeface="Segoe UI" panose="020B0502040204020203" pitchFamily="34" charset="0"/>
              </a:rPr>
              <a:t>Variability of facial and vocal expressions captured in videos, and across different individuals and capture conditions (sensors, devices, and environments)</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404040"/>
                </a:solidFill>
                <a:effectLst/>
                <a:highlight>
                  <a:srgbClr val="F5F5F5"/>
                </a:highlight>
                <a:latin typeface="Segoe UI" panose="020B0502040204020203" pitchFamily="34" charset="0"/>
              </a:rPr>
              <a:t>Shift in distributions between the design (source) and operational (target) datasets</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404040"/>
                </a:solidFill>
                <a:effectLst/>
                <a:highlight>
                  <a:srgbClr val="F5F5F5"/>
                </a:highlight>
                <a:latin typeface="Segoe UI" panose="020B0502040204020203" pitchFamily="34" charset="0"/>
              </a:rPr>
              <a:t>Real-world capture: occlusion, pose, illumination, complex background, noise</a:t>
            </a:r>
            <a:r>
              <a:rPr lang="en-CA" sz="1800" b="0" i="0">
                <a:solidFill>
                  <a:srgbClr val="000000"/>
                </a:solidFill>
                <a:effectLst/>
                <a:highlight>
                  <a:srgbClr val="F5F5F5"/>
                </a:highlight>
                <a:latin typeface="Segoe UI" panose="020B0502040204020203" pitchFamily="34" charset="0"/>
              </a:rPr>
              <a:t>​</a:t>
            </a:r>
            <a:endParaRPr lang="en-CA"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None/>
            </a:pPr>
            <a:endParaRPr lang="en-CA" sz="1800" b="0" i="0">
              <a:solidFill>
                <a:srgbClr val="000000"/>
              </a:solidFill>
              <a:effectLst/>
              <a:highlight>
                <a:srgbClr val="F5F5F5"/>
              </a:highlight>
              <a:latin typeface="Segoe UI" panose="020B0502040204020203" pitchFamily="34" charset="0"/>
            </a:endParaRPr>
          </a:p>
          <a:p>
            <a:pPr algn="l" rtl="0" fontAlgn="base">
              <a:buFont typeface="Arial" panose="020B0604020202020204" pitchFamily="34" charset="0"/>
              <a:buNone/>
            </a:pPr>
            <a:endParaRPr lang="en-CA" sz="1800" b="0" i="0">
              <a:solidFill>
                <a:srgbClr val="000000"/>
              </a:solidFill>
              <a:effectLst/>
              <a:highlight>
                <a:srgbClr val="F5F5F5"/>
              </a:highlight>
              <a:latin typeface="Segoe UI" panose="020B0502040204020203" pitchFamily="34" charset="0"/>
            </a:endParaRPr>
          </a:p>
          <a:p>
            <a:pPr algn="l" rtl="0" fontAlgn="base"/>
            <a:r>
              <a:rPr lang="en-CA" sz="1800" b="1" i="0" u="none" strike="noStrike">
                <a:solidFill>
                  <a:srgbClr val="404040"/>
                </a:solidFill>
                <a:effectLst/>
                <a:highlight>
                  <a:srgbClr val="F5F5F5"/>
                </a:highlight>
                <a:latin typeface="Segoe UI" panose="020B0502040204020203" pitchFamily="34" charset="0"/>
              </a:rPr>
              <a:t>State-of-art deep learning (DL) models are complex and require large datasets for end-to-end training</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404040"/>
                </a:solidFill>
                <a:effectLst/>
                <a:highlight>
                  <a:srgbClr val="F5F5F5"/>
                </a:highlight>
                <a:latin typeface="Segoe UI" panose="020B0502040204020203" pitchFamily="34" charset="0"/>
              </a:rPr>
              <a:t>Few relevant public datasets are available in health</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404040"/>
                </a:solidFill>
                <a:effectLst/>
                <a:highlight>
                  <a:srgbClr val="F5F5F5"/>
                </a:highlight>
                <a:latin typeface="Segoe UI" panose="020B0502040204020203" pitchFamily="34" charset="0"/>
              </a:rPr>
              <a:t>High cost of collecting and annotating large-scale datasets that contain controlled expressions</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Char char="•"/>
            </a:pPr>
            <a:r>
              <a:rPr lang="en-CA" sz="1800" b="0" i="0" u="none" strike="noStrike">
                <a:solidFill>
                  <a:srgbClr val="404040"/>
                </a:solidFill>
                <a:effectLst/>
                <a:highlight>
                  <a:srgbClr val="F5F5F5"/>
                </a:highlight>
                <a:latin typeface="Segoe UI" panose="020B0502040204020203" pitchFamily="34" charset="0"/>
              </a:rPr>
              <a:t>Label ambiguity from annotators</a:t>
            </a:r>
            <a:r>
              <a:rPr lang="en-US" sz="1800" b="0" i="0">
                <a:solidFill>
                  <a:srgbClr val="000000"/>
                </a:solidFill>
                <a:effectLst/>
                <a:highlight>
                  <a:srgbClr val="F5F5F5"/>
                </a:highlight>
                <a:latin typeface="Segoe UI" panose="020B0502040204020203" pitchFamily="34" charset="0"/>
              </a:rPr>
              <a:t>​</a:t>
            </a:r>
            <a:endParaRPr lang="en-US" b="0" i="0">
              <a:solidFill>
                <a:srgbClr val="000000"/>
              </a:solidFill>
              <a:effectLst/>
              <a:highlight>
                <a:srgbClr val="F5F5F5"/>
              </a:highlight>
              <a:latin typeface="Arial" panose="020B0604020202020204" pitchFamily="34" charset="0"/>
            </a:endParaRPr>
          </a:p>
          <a:p>
            <a:pPr algn="l" rtl="0" fontAlgn="base">
              <a:buFont typeface="Arial" panose="020B0604020202020204" pitchFamily="34" charset="0"/>
              <a:buNone/>
            </a:pPr>
            <a:endParaRPr lang="en-CA" b="0" i="0">
              <a:solidFill>
                <a:srgbClr val="000000"/>
              </a:solidFill>
              <a:effectLst/>
              <a:highlight>
                <a:srgbClr val="F5F5F5"/>
              </a:highligh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D7594F9-AF8D-4D5B-95D4-7823817D3BB5}" type="slidenum">
              <a:rPr lang="en-GB" smtClean="0"/>
              <a:t>6</a:t>
            </a:fld>
            <a:endParaRPr lang="en-GB"/>
          </a:p>
        </p:txBody>
      </p:sp>
    </p:spTree>
    <p:extLst>
      <p:ext uri="{BB962C8B-B14F-4D97-AF65-F5344CB8AC3E}">
        <p14:creationId xmlns:p14="http://schemas.microsoft.com/office/powerpoint/2010/main" val="357131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highlight>
                  <a:srgbClr val="FFFFFF"/>
                </a:highlight>
                <a:latin typeface="Times New Roman" panose="02020603050405020304" pitchFamily="18" charset="0"/>
              </a:rPr>
              <a:t>This method facilitates the transfer of knowledge from a complex, over-parameterized model (teacher) to a simpler, more efficient model (student), thereby achieving model compression and enhancing performance on edge devices. KD also improves learning in scenarios with limited </a:t>
            </a:r>
            <a:r>
              <a:rPr lang="en-GB" b="0" i="0" dirty="0" err="1">
                <a:solidFill>
                  <a:srgbClr val="000000"/>
                </a:solidFill>
                <a:effectLst/>
                <a:highlight>
                  <a:srgbClr val="FFFFFF"/>
                </a:highlight>
                <a:latin typeface="Times New Roman" panose="02020603050405020304" pitchFamily="18" charset="0"/>
              </a:rPr>
              <a:t>labeled</a:t>
            </a:r>
            <a:r>
              <a:rPr lang="en-GB" b="0" i="0" dirty="0">
                <a:solidFill>
                  <a:srgbClr val="000000"/>
                </a:solidFill>
                <a:effectLst/>
                <a:highlight>
                  <a:srgbClr val="FFFFFF"/>
                </a:highlight>
                <a:latin typeface="Times New Roman" panose="02020603050405020304" pitchFamily="18" charset="0"/>
              </a:rPr>
              <a:t> data by leveraging the knowledge acquired from large, well-</a:t>
            </a:r>
            <a:r>
              <a:rPr lang="en-GB" b="0" i="0" dirty="0" err="1">
                <a:solidFill>
                  <a:srgbClr val="000000"/>
                </a:solidFill>
                <a:effectLst/>
                <a:highlight>
                  <a:srgbClr val="FFFFFF"/>
                </a:highlight>
                <a:latin typeface="Times New Roman" panose="02020603050405020304" pitchFamily="18" charset="0"/>
              </a:rPr>
              <a:t>labeled</a:t>
            </a:r>
            <a:r>
              <a:rPr lang="en-GB" b="0" i="0" dirty="0">
                <a:solidFill>
                  <a:srgbClr val="000000"/>
                </a:solidFill>
                <a:effectLst/>
                <a:highlight>
                  <a:srgbClr val="FFFFFF"/>
                </a:highlight>
                <a:latin typeface="Times New Roman" panose="02020603050405020304" pitchFamily="18" charset="0"/>
              </a:rPr>
              <a:t> datasets.</a:t>
            </a:r>
          </a:p>
          <a:p>
            <a:endParaRPr lang="en-GB" b="0" i="0" dirty="0">
              <a:solidFill>
                <a:srgbClr val="000000"/>
              </a:solidFill>
              <a:effectLst/>
              <a:highlight>
                <a:srgbClr val="FFFFFF"/>
              </a:highlight>
              <a:latin typeface="Times New Roman" panose="02020603050405020304" pitchFamily="18" charset="0"/>
            </a:endParaRPr>
          </a:p>
          <a:p>
            <a:r>
              <a:rPr lang="en-GB" b="0" i="0" dirty="0">
                <a:solidFill>
                  <a:srgbClr val="000000"/>
                </a:solidFill>
                <a:effectLst/>
                <a:highlight>
                  <a:srgbClr val="FFFFFF"/>
                </a:highlight>
                <a:latin typeface="Times New Roman" panose="02020603050405020304" pitchFamily="18" charset="0"/>
              </a:rPr>
              <a:t>Limited computational power = wearable devices</a:t>
            </a:r>
            <a:endParaRPr lang="en-GB" dirty="0"/>
          </a:p>
        </p:txBody>
      </p:sp>
      <p:sp>
        <p:nvSpPr>
          <p:cNvPr id="4" name="Slide Number Placeholder 3"/>
          <p:cNvSpPr>
            <a:spLocks noGrp="1"/>
          </p:cNvSpPr>
          <p:nvPr>
            <p:ph type="sldNum" sz="quarter" idx="5"/>
          </p:nvPr>
        </p:nvSpPr>
        <p:spPr/>
        <p:txBody>
          <a:bodyPr/>
          <a:lstStyle/>
          <a:p>
            <a:fld id="{7D7594F9-AF8D-4D5B-95D4-7823817D3BB5}" type="slidenum">
              <a:rPr lang="en-GB" smtClean="0"/>
              <a:t>7</a:t>
            </a:fld>
            <a:endParaRPr lang="en-GB"/>
          </a:p>
        </p:txBody>
      </p:sp>
    </p:spTree>
    <p:extLst>
      <p:ext uri="{BB962C8B-B14F-4D97-AF65-F5344CB8AC3E}">
        <p14:creationId xmlns:p14="http://schemas.microsoft.com/office/powerpoint/2010/main" val="1158668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buFont typeface="Arial" panose="020B0604020202020204" pitchFamily="34" charset="0"/>
              <a:buChar char="•"/>
            </a:pPr>
            <a:r>
              <a:rPr lang="en-GB" sz="1800" b="0" i="0">
                <a:solidFill>
                  <a:srgbClr val="000000"/>
                </a:solidFill>
                <a:effectLst/>
                <a:highlight>
                  <a:srgbClr val="FFFFFF"/>
                </a:highlight>
                <a:latin typeface="Times New Roman" panose="02020603050405020304" pitchFamily="18" charset="0"/>
              </a:rPr>
              <a:t>Electrodermal Activity (EDA): Captures changes in skin conductivity, associated with sweat gland activity and emotional arousal. </a:t>
            </a:r>
            <a:br>
              <a:rPr lang="en-GB" sz="1800" b="0" i="0">
                <a:solidFill>
                  <a:srgbClr val="000000"/>
                </a:solidFill>
                <a:effectLst/>
                <a:highlight>
                  <a:srgbClr val="FFFFFF"/>
                </a:highlight>
                <a:latin typeface="Times New Roman" panose="02020603050405020304" pitchFamily="18" charset="0"/>
              </a:rPr>
            </a:br>
            <a:br>
              <a:rPr lang="en-GB" sz="1800" b="0" i="0">
                <a:solidFill>
                  <a:srgbClr val="000000"/>
                </a:solidFill>
                <a:effectLst/>
                <a:highlight>
                  <a:srgbClr val="FFFFFF"/>
                </a:highlight>
                <a:latin typeface="Times New Roman" panose="02020603050405020304" pitchFamily="18" charset="0"/>
              </a:rPr>
            </a:br>
            <a:r>
              <a:rPr lang="en-GB" sz="1800" b="0" i="0">
                <a:solidFill>
                  <a:srgbClr val="000000"/>
                </a:solidFill>
                <a:effectLst/>
                <a:highlight>
                  <a:srgbClr val="FFFFFF"/>
                </a:highlight>
                <a:latin typeface="Times New Roman" panose="02020603050405020304" pitchFamily="18" charset="0"/>
              </a:rPr>
              <a:t>Surface Electromyography (</a:t>
            </a:r>
            <a:r>
              <a:rPr lang="en-GB" sz="1800" b="0" i="0" err="1">
                <a:solidFill>
                  <a:srgbClr val="000000"/>
                </a:solidFill>
                <a:effectLst/>
                <a:highlight>
                  <a:srgbClr val="FFFFFF"/>
                </a:highlight>
                <a:latin typeface="Times New Roman" panose="02020603050405020304" pitchFamily="18" charset="0"/>
              </a:rPr>
              <a:t>sEMG</a:t>
            </a:r>
            <a:r>
              <a:rPr lang="en-GB" sz="1800" b="0" i="0">
                <a:solidFill>
                  <a:srgbClr val="000000"/>
                </a:solidFill>
                <a:effectLst/>
                <a:highlight>
                  <a:srgbClr val="FFFFFF"/>
                </a:highlight>
                <a:latin typeface="Times New Roman" panose="02020603050405020304" pitchFamily="18" charset="0"/>
              </a:rPr>
              <a:t>): Measures muscle activity at the skin's surface, particularly useful for detecting muscle tension and facial expressions. </a:t>
            </a:r>
          </a:p>
          <a:p>
            <a:pPr algn="l" rtl="0" fontAlgn="base"/>
            <a:r>
              <a:rPr lang="en-GB" sz="1800" b="0" i="0">
                <a:solidFill>
                  <a:srgbClr val="000000"/>
                </a:solidFill>
                <a:effectLst/>
                <a:highlight>
                  <a:srgbClr val="FFFFFF"/>
                </a:highlight>
                <a:latin typeface="Times New Roman" panose="02020603050405020304" pitchFamily="18" charset="0"/>
              </a:rPr>
              <a:t> </a:t>
            </a:r>
            <a:endParaRPr lang="en-GB" b="0" i="0">
              <a:solidFill>
                <a:srgbClr val="000000"/>
              </a:solidFill>
              <a:effectLst/>
              <a:highlight>
                <a:srgbClr val="FFFFFF"/>
              </a:highlight>
              <a:latin typeface="Segoe UI" panose="020B0502040204020203" pitchFamily="34" charset="0"/>
            </a:endParaRPr>
          </a:p>
          <a:p>
            <a:r>
              <a:rPr lang="en-US" b="0" i="0">
                <a:solidFill>
                  <a:srgbClr val="000000"/>
                </a:solidFill>
                <a:effectLst/>
                <a:latin typeface="WordVisi_MSFontService"/>
              </a:rPr>
              <a:t>ECG monitors heart rate and heart rate variability (HRV), which are crucial for assessing autonomic nervous system activity. </a:t>
            </a:r>
          </a:p>
          <a:p>
            <a:endParaRPr lang="en-US" b="0" i="0">
              <a:solidFill>
                <a:srgbClr val="000000"/>
              </a:solidFill>
              <a:effectLst/>
              <a:latin typeface="WordVisi_MSFontService"/>
            </a:endParaRPr>
          </a:p>
          <a:p>
            <a:r>
              <a:rPr lang="en-GB" sz="1800" b="0" i="0">
                <a:solidFill>
                  <a:srgbClr val="0E101A"/>
                </a:solidFill>
                <a:effectLst/>
                <a:highlight>
                  <a:srgbClr val="FFFFFF"/>
                </a:highlight>
                <a:latin typeface="Times New Roman" panose="02020603050405020304" pitchFamily="18" charset="0"/>
              </a:rPr>
              <a:t>Leave-One-Out Cross-Validation (LOSO) is a cross-validation procedure, in which for each cluster, the data set is partitioned in such a way that the model on which any given instance is tested has been trained on data that excludes the data from one subject, in contrast to traditional K-fold cross-validation. </a:t>
            </a:r>
            <a:br>
              <a:rPr lang="en-US" sz="1800" b="0" i="0">
                <a:solidFill>
                  <a:srgbClr val="000000"/>
                </a:solidFill>
                <a:effectLst/>
                <a:highlight>
                  <a:srgbClr val="FFFFFF"/>
                </a:highlight>
                <a:latin typeface="WordVisi_MSFontService"/>
              </a:rPr>
            </a:br>
            <a:br>
              <a:rPr lang="en-US" sz="1800" b="0" i="0">
                <a:solidFill>
                  <a:srgbClr val="000000"/>
                </a:solidFill>
                <a:effectLst/>
                <a:highlight>
                  <a:srgbClr val="FFFFFF"/>
                </a:highlight>
                <a:latin typeface="WordVisi_MSFontService"/>
              </a:rPr>
            </a:br>
            <a:r>
              <a:rPr lang="en-GB" sz="1800" b="0" i="0">
                <a:solidFill>
                  <a:srgbClr val="000000"/>
                </a:solidFill>
                <a:effectLst/>
                <a:highlight>
                  <a:srgbClr val="FFFFFF"/>
                </a:highlight>
                <a:latin typeface="Times New Roman" panose="02020603050405020304" pitchFamily="18" charset="0"/>
              </a:rPr>
              <a:t>By implementing these cross-validation techniques, we aim to ensure the robustness and reliability of our machine learning models, providing a comprehensive evaluation framework that mimics real-world scenarios and addresses potential biases in model training and testing. </a:t>
            </a:r>
            <a:endParaRPr lang="en-GB"/>
          </a:p>
        </p:txBody>
      </p:sp>
      <p:sp>
        <p:nvSpPr>
          <p:cNvPr id="4" name="Slide Number Placeholder 3"/>
          <p:cNvSpPr>
            <a:spLocks noGrp="1"/>
          </p:cNvSpPr>
          <p:nvPr>
            <p:ph type="sldNum" sz="quarter" idx="5"/>
          </p:nvPr>
        </p:nvSpPr>
        <p:spPr/>
        <p:txBody>
          <a:bodyPr/>
          <a:lstStyle/>
          <a:p>
            <a:fld id="{7D7594F9-AF8D-4D5B-95D4-7823817D3BB5}" type="slidenum">
              <a:rPr lang="en-GB" smtClean="0"/>
              <a:t>11</a:t>
            </a:fld>
            <a:endParaRPr lang="en-GB"/>
          </a:p>
        </p:txBody>
      </p:sp>
    </p:spTree>
    <p:extLst>
      <p:ext uri="{BB962C8B-B14F-4D97-AF65-F5344CB8AC3E}">
        <p14:creationId xmlns:p14="http://schemas.microsoft.com/office/powerpoint/2010/main" val="2354354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Cross entropy loss : Mainly used for binary and multiclass classification.</a:t>
            </a:r>
          </a:p>
          <a:p>
            <a:r>
              <a:rPr lang="en-GB" dirty="0"/>
              <a:t>Measures the difference between the predicted probability distributions and the actual distributions. where 𝑦𝑖 is the actual value, 𝑦𝑖 is the predicted probability, and 𝑁 is the number of examples.</a:t>
            </a:r>
          </a:p>
          <a:p>
            <a:endParaRPr lang="en-GB" dirty="0"/>
          </a:p>
          <a:p>
            <a:r>
              <a:rPr lang="en-GB" dirty="0"/>
              <a:t>Mean Squared Error (MSE) for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Measures the average squared difference between the actual and predicted values. where 𝑦𝑖 is the actual value, 𝑦𝑖 is the predicted probability</a:t>
            </a:r>
            <a:br>
              <a:rPr lang="en-GB" dirty="0"/>
            </a:br>
            <a:br>
              <a:rPr lang="en-GB" dirty="0"/>
            </a:br>
            <a:r>
              <a:rPr lang="en-GB" dirty="0"/>
              <a:t>Cosine Similarity Loss For Neural Networks and Advanced Techniques</a:t>
            </a:r>
          </a:p>
          <a:p>
            <a:endParaRPr lang="en-GB" dirty="0"/>
          </a:p>
          <a:p>
            <a:r>
              <a:rPr lang="en-GB" dirty="0"/>
              <a:t>Used in tasks where the angle between the prediction vectors and the ground truth vectors is important.</a:t>
            </a:r>
          </a:p>
          <a:p>
            <a:endParaRPr lang="en-GB" dirty="0"/>
          </a:p>
          <a:p>
            <a:endParaRPr lang="en-GB" dirty="0"/>
          </a:p>
          <a:p>
            <a:r>
              <a:rPr lang="en-GB" b="1" dirty="0"/>
              <a:t>For Learning with Knowledge Distillation</a:t>
            </a:r>
          </a:p>
          <a:p>
            <a:pPr>
              <a:buFont typeface="+mj-lt"/>
              <a:buNone/>
            </a:pPr>
            <a:r>
              <a:rPr lang="en-GB" b="1" dirty="0"/>
              <a:t>Distillation Loss : </a:t>
            </a:r>
            <a:r>
              <a:rPr lang="en-GB" dirty="0"/>
              <a:t>Combines the loss between the teacher's and student's outputs and the loss between the student's predictions and the ground truth. LCE is the cross-entropy loss and 𝐿KD is the knowledge distillation loss.</a:t>
            </a:r>
          </a:p>
          <a:p>
            <a:endParaRPr lang="en-GB" dirty="0"/>
          </a:p>
          <a:p>
            <a:endParaRPr lang="en-GB" dirty="0"/>
          </a:p>
        </p:txBody>
      </p:sp>
      <p:sp>
        <p:nvSpPr>
          <p:cNvPr id="4" name="Slide Number Placeholder 3"/>
          <p:cNvSpPr>
            <a:spLocks noGrp="1"/>
          </p:cNvSpPr>
          <p:nvPr>
            <p:ph type="sldNum" sz="quarter" idx="5"/>
          </p:nvPr>
        </p:nvSpPr>
        <p:spPr/>
        <p:txBody>
          <a:bodyPr/>
          <a:lstStyle/>
          <a:p>
            <a:fld id="{7D7594F9-AF8D-4D5B-95D4-7823817D3BB5}" type="slidenum">
              <a:rPr lang="en-GB" smtClean="0"/>
              <a:t>12</a:t>
            </a:fld>
            <a:endParaRPr lang="en-GB"/>
          </a:p>
        </p:txBody>
      </p:sp>
    </p:spTree>
    <p:extLst>
      <p:ext uri="{BB962C8B-B14F-4D97-AF65-F5344CB8AC3E}">
        <p14:creationId xmlns:p14="http://schemas.microsoft.com/office/powerpoint/2010/main" val="38330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rtl="0" fontAlgn="base">
              <a:spcBef>
                <a:spcPts val="0"/>
              </a:spcBef>
              <a:spcAft>
                <a:spcPts val="0"/>
              </a:spcAft>
              <a:buFont typeface="+mj-lt"/>
              <a:buAutoNum type="arabicPeriod"/>
            </a:pPr>
            <a:r>
              <a:rPr lang="en-GB" sz="1800" b="1" i="0" u="none" strike="noStrike" dirty="0">
                <a:solidFill>
                  <a:srgbClr val="4EA6DC"/>
                </a:solidFill>
                <a:effectLst/>
                <a:latin typeface="Proxima Nova" panose="020B0604020202020204" charset="0"/>
              </a:rPr>
              <a:t>Multiscale convolutional networks (MSCN)</a:t>
            </a:r>
          </a:p>
          <a:p>
            <a:pPr algn="just"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Proxima Nova" panose="020B0604020202020204" charset="0"/>
              </a:rPr>
              <a:t>Convolutional layers and max-pooling techniques to extract information on variations in the EDA signals </a:t>
            </a:r>
          </a:p>
          <a:p>
            <a:pPr algn="just" rtl="0" fontAlgn="base">
              <a:spcBef>
                <a:spcPts val="0"/>
              </a:spcBef>
              <a:spcAft>
                <a:spcPts val="0"/>
              </a:spcAft>
              <a:buFont typeface="+mj-lt"/>
              <a:buAutoNum type="arabicPeriod" startAt="2"/>
            </a:pPr>
            <a:r>
              <a:rPr lang="en-GB" sz="1800" b="1" i="0" u="none" strike="noStrike" dirty="0">
                <a:solidFill>
                  <a:srgbClr val="4EA6DC"/>
                </a:solidFill>
                <a:effectLst/>
                <a:latin typeface="Proxima Nova" panose="020B0604020202020204" charset="0"/>
              </a:rPr>
              <a:t>Squeeze-and-excitation residual networks (</a:t>
            </a:r>
            <a:r>
              <a:rPr lang="en-GB" sz="1800" b="1" i="0" u="none" strike="noStrike" dirty="0" err="1">
                <a:solidFill>
                  <a:srgbClr val="4EA6DC"/>
                </a:solidFill>
                <a:effectLst/>
                <a:latin typeface="Proxima Nova" panose="020B0604020202020204" charset="0"/>
              </a:rPr>
              <a:t>SEResNet</a:t>
            </a:r>
            <a:r>
              <a:rPr lang="en-GB" sz="1800" b="1" i="0" u="none" strike="noStrike" dirty="0">
                <a:solidFill>
                  <a:srgbClr val="4EA6DC"/>
                </a:solidFill>
                <a:effectLst/>
                <a:latin typeface="Proxima Nova" panose="020B0604020202020204" charset="0"/>
              </a:rPr>
              <a:t>)</a:t>
            </a:r>
          </a:p>
          <a:p>
            <a:pPr algn="just"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Proxima Nova" panose="020B0604020202020204" charset="0"/>
              </a:rPr>
              <a:t>To learn interdependencies among features and compressing spatial information and adaptively recalibrating feature maps</a:t>
            </a:r>
          </a:p>
          <a:p>
            <a:pPr algn="just"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Proxima Nova" panose="020B0604020202020204" charset="0"/>
              </a:rPr>
              <a:t>To ensures that the most informative features are highlighted</a:t>
            </a:r>
          </a:p>
          <a:p>
            <a:pPr algn="just" rtl="0" fontAlgn="base">
              <a:spcBef>
                <a:spcPts val="0"/>
              </a:spcBef>
              <a:spcAft>
                <a:spcPts val="0"/>
              </a:spcAft>
              <a:buFont typeface="+mj-lt"/>
              <a:buAutoNum type="arabicPeriod" startAt="3"/>
            </a:pPr>
            <a:r>
              <a:rPr lang="en-GB" sz="1800" b="1" i="0" u="none" strike="noStrike" dirty="0">
                <a:solidFill>
                  <a:srgbClr val="4EA6DC"/>
                </a:solidFill>
                <a:effectLst/>
                <a:latin typeface="Proxima Nova" panose="020B0604020202020204" charset="0"/>
              </a:rPr>
              <a:t>Transformer encoder block </a:t>
            </a:r>
          </a:p>
          <a:p>
            <a:pPr algn="just"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Proxima Nova" panose="020B0604020202020204" charset="0"/>
              </a:rPr>
              <a:t>To extract features and capture temporal dependencies from physiological signals</a:t>
            </a:r>
          </a:p>
          <a:p>
            <a:endParaRPr lang="en-GB" dirty="0"/>
          </a:p>
          <a:p>
            <a:endParaRPr lang="en-GB" dirty="0"/>
          </a:p>
          <a:p>
            <a:pPr algn="just" rtl="0" fontAlgn="base">
              <a:spcBef>
                <a:spcPts val="0"/>
              </a:spcBef>
              <a:spcAft>
                <a:spcPts val="0"/>
              </a:spcAft>
              <a:buFont typeface="+mj-lt"/>
              <a:buAutoNum type="arabicPeriod"/>
            </a:pPr>
            <a:r>
              <a:rPr lang="en-GB" sz="1800" b="1" i="0" u="none" strike="noStrike" dirty="0">
                <a:solidFill>
                  <a:srgbClr val="4EA6DC"/>
                </a:solidFill>
                <a:effectLst/>
                <a:latin typeface="Proxima Nova" panose="020B0604020202020204" charset="0"/>
              </a:rPr>
              <a:t>Temporal convolutional networks (TCN)</a:t>
            </a:r>
          </a:p>
          <a:p>
            <a:pPr algn="just"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Proxima Nova" panose="020B0604020202020204" charset="0"/>
              </a:rPr>
              <a:t>1D-CNN to capture temporal dependencies in sequential data</a:t>
            </a:r>
          </a:p>
          <a:p>
            <a:pPr algn="just" rtl="0" fontAlgn="base">
              <a:spcBef>
                <a:spcPts val="0"/>
              </a:spcBef>
              <a:spcAft>
                <a:spcPts val="0"/>
              </a:spcAft>
              <a:buFont typeface="+mj-lt"/>
              <a:buAutoNum type="arabicPeriod" startAt="2"/>
            </a:pPr>
            <a:br>
              <a:rPr lang="en-GB" b="0" dirty="0">
                <a:effectLst/>
              </a:rPr>
            </a:br>
            <a:r>
              <a:rPr lang="en-GB" sz="1800" b="1" i="0" u="none" strike="noStrike" dirty="0">
                <a:solidFill>
                  <a:srgbClr val="4EA6DC"/>
                </a:solidFill>
                <a:effectLst/>
                <a:latin typeface="Proxima Nova" panose="020B0604020202020204" charset="0"/>
              </a:rPr>
              <a:t>Multi-head attention (MHA)</a:t>
            </a:r>
          </a:p>
          <a:p>
            <a:pPr algn="just" rtl="0" fontAlgn="base">
              <a:spcBef>
                <a:spcPts val="0"/>
              </a:spcBef>
              <a:spcAft>
                <a:spcPts val="0"/>
              </a:spcAft>
              <a:buFont typeface="Arial" panose="020B0604020202020204" pitchFamily="34" charset="0"/>
              <a:buChar char="•"/>
            </a:pPr>
            <a:r>
              <a:rPr lang="en-GB" sz="1800" b="0" i="0" u="none" strike="noStrike" dirty="0">
                <a:solidFill>
                  <a:srgbClr val="000000"/>
                </a:solidFill>
                <a:effectLst/>
                <a:latin typeface="Proxima Nova" panose="020B0604020202020204" charset="0"/>
              </a:rPr>
              <a:t>Transformer encoder block : facilitates learning long-term relationships in sequences of features by attending different part of the input sequence simultaneously</a:t>
            </a:r>
          </a:p>
          <a:p>
            <a:br>
              <a:rPr lang="en-GB" b="0" dirty="0">
                <a:effectLst/>
              </a:rPr>
            </a:br>
            <a:endParaRPr lang="en-GB" dirty="0"/>
          </a:p>
        </p:txBody>
      </p:sp>
      <p:sp>
        <p:nvSpPr>
          <p:cNvPr id="4" name="Slide Number Placeholder 3"/>
          <p:cNvSpPr>
            <a:spLocks noGrp="1"/>
          </p:cNvSpPr>
          <p:nvPr>
            <p:ph type="sldNum" sz="quarter" idx="5"/>
          </p:nvPr>
        </p:nvSpPr>
        <p:spPr/>
        <p:txBody>
          <a:bodyPr/>
          <a:lstStyle/>
          <a:p>
            <a:fld id="{7D7594F9-AF8D-4D5B-95D4-7823817D3BB5}" type="slidenum">
              <a:rPr lang="en-GB" smtClean="0"/>
              <a:t>16</a:t>
            </a:fld>
            <a:endParaRPr lang="en-GB"/>
          </a:p>
        </p:txBody>
      </p:sp>
    </p:spTree>
    <p:extLst>
      <p:ext uri="{BB962C8B-B14F-4D97-AF65-F5344CB8AC3E}">
        <p14:creationId xmlns:p14="http://schemas.microsoft.com/office/powerpoint/2010/main" val="273144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e6c7456d7b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e6c7456d7b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96972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02/10/2024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02/10/2024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02/10/2024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02/10/2024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fr-FR" smtClean="0"/>
              <a:t>02/10/2024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638941B0-F4D5-4460-BCAD-F7E2B41A8257}" type="datetimeFigureOut">
              <a:rPr lang="fr-FR" smtClean="0"/>
              <a:t>02/10/2024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638941B0-F4D5-4460-BCAD-F7E2B41A8257}" type="datetimeFigureOut">
              <a:rPr lang="fr-FR" smtClean="0"/>
              <a:t>02/10/2024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638941B0-F4D5-4460-BCAD-F7E2B41A8257}" type="datetimeFigureOut">
              <a:rPr lang="fr-FR" smtClean="0"/>
              <a:t>02/10/2024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fr-FR" smtClean="0"/>
              <a:t>02/10/2024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02/10/2024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fr-FR" smtClean="0"/>
              <a:t>02/10/2024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27C6CCC6-2BE5-4E42-96A4-D1E8E81A3D8E}" type="slidenum">
              <a:rPr lang="fr-FR" smtClean="0"/>
              <a:t>‹#›</a:t>
            </a:fld>
            <a:endParaRPr lang="fr-FR"/>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38941B0-F4D5-4460-BCAD-F7E2B41A8257}" type="datetimeFigureOut">
              <a:rPr lang="fr-FR" smtClean="0"/>
              <a:t>02/10/2024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C6CCC6-2BE5-4E42-96A4-D1E8E81A3D8E}" type="slidenum">
              <a:rPr lang="fr-FR" smtClean="0"/>
              <a:t>‹#›</a:t>
            </a:fld>
            <a:endParaRPr lang="fr-FR"/>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doi.org/10.1051/itmconf/20246401023"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hyperlink" Target="http://arxiv.org/abs/2211.13929"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arxiv.org/abs/2211.13929"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10">
            <a:extLst>
              <a:ext uri="{FF2B5EF4-FFF2-40B4-BE49-F238E27FC236}">
                <a16:creationId xmlns:a16="http://schemas.microsoft.com/office/drawing/2014/main" id="{5CD58CEA-27FA-D147-B52B-1ABD013E3629}"/>
              </a:ext>
            </a:extLst>
          </p:cNvPr>
          <p:cNvSpPr txBox="1"/>
          <p:nvPr/>
        </p:nvSpPr>
        <p:spPr>
          <a:xfrm>
            <a:off x="1920859" y="285065"/>
            <a:ext cx="2875712" cy="323718"/>
          </a:xfrm>
          <a:prstGeom prst="rect">
            <a:avLst/>
          </a:prstGeom>
          <a:solidFill>
            <a:srgbClr val="487DAA"/>
          </a:solidFill>
        </p:spPr>
        <p:txBody>
          <a:bodyPr wrap="square" lIns="0" tIns="0" rIns="0" bIns="0" rtlCol="0" anchor="t">
            <a:spAutoFit/>
          </a:bodyPr>
          <a:lstStyle/>
          <a:p>
            <a:pPr>
              <a:lnSpc>
                <a:spcPts val="2520"/>
              </a:lnSpc>
              <a:spcBef>
                <a:spcPct val="0"/>
              </a:spcBef>
            </a:pPr>
            <a:r>
              <a:rPr lang="en-US" sz="2100" dirty="0">
                <a:solidFill>
                  <a:srgbClr val="000000"/>
                </a:solidFill>
                <a:latin typeface="IBM Plex Sans"/>
              </a:rPr>
              <a:t>Université Paris </a:t>
            </a:r>
            <a:r>
              <a:rPr lang="en-US" sz="2100" dirty="0" err="1">
                <a:solidFill>
                  <a:srgbClr val="000000"/>
                </a:solidFill>
                <a:latin typeface="IBM Plex Sans"/>
              </a:rPr>
              <a:t>Saclay</a:t>
            </a:r>
            <a:endParaRPr lang="en-US" sz="2100" dirty="0">
              <a:solidFill>
                <a:srgbClr val="000000"/>
              </a:solidFill>
              <a:latin typeface="IBM Plex Sans"/>
            </a:endParaRPr>
          </a:p>
        </p:txBody>
      </p:sp>
      <p:sp>
        <p:nvSpPr>
          <p:cNvPr id="9" name="AutoShape 2">
            <a:extLst>
              <a:ext uri="{FF2B5EF4-FFF2-40B4-BE49-F238E27FC236}">
                <a16:creationId xmlns:a16="http://schemas.microsoft.com/office/drawing/2014/main" id="{0A2CD31E-5C23-1E48-AEC4-7E0E989BF970}"/>
              </a:ext>
            </a:extLst>
          </p:cNvPr>
          <p:cNvSpPr/>
          <p:nvPr/>
        </p:nvSpPr>
        <p:spPr>
          <a:xfrm>
            <a:off x="0" y="2007013"/>
            <a:ext cx="12192000" cy="1783592"/>
          </a:xfrm>
          <a:prstGeom prst="rect">
            <a:avLst/>
          </a:prstGeom>
          <a:solidFill>
            <a:schemeClr val="bg2"/>
          </a:solidFill>
        </p:spPr>
        <p:txBody>
          <a:bodyPr/>
          <a:lstStyle/>
          <a:p>
            <a:endParaRPr lang="en-GB"/>
          </a:p>
        </p:txBody>
      </p:sp>
      <p:sp>
        <p:nvSpPr>
          <p:cNvPr id="11" name="TextBox 9">
            <a:extLst>
              <a:ext uri="{FF2B5EF4-FFF2-40B4-BE49-F238E27FC236}">
                <a16:creationId xmlns:a16="http://schemas.microsoft.com/office/drawing/2014/main" id="{6C0B47BF-B7C2-D347-BE4B-9E1969147F59}"/>
              </a:ext>
            </a:extLst>
          </p:cNvPr>
          <p:cNvSpPr txBox="1"/>
          <p:nvPr/>
        </p:nvSpPr>
        <p:spPr>
          <a:xfrm>
            <a:off x="118145" y="2007013"/>
            <a:ext cx="12017164" cy="1571456"/>
          </a:xfrm>
          <a:prstGeom prst="rect">
            <a:avLst/>
          </a:prstGeom>
        </p:spPr>
        <p:txBody>
          <a:bodyPr wrap="square" lIns="0" tIns="0" rIns="0" bIns="0" rtlCol="0" anchor="t">
            <a:spAutoFit/>
          </a:bodyPr>
          <a:lstStyle/>
          <a:p>
            <a:pPr algn="ctr">
              <a:lnSpc>
                <a:spcPct val="150000"/>
              </a:lnSpc>
            </a:pPr>
            <a:r>
              <a:rPr lang="en-US" sz="3600" dirty="0">
                <a:solidFill>
                  <a:srgbClr val="000000"/>
                </a:solidFill>
                <a:latin typeface="IBM Plex Sans"/>
              </a:rPr>
              <a:t>Deep Learning framework leveraging Attention Transfer of Knowledge Distillation with physiological signals.</a:t>
            </a:r>
          </a:p>
        </p:txBody>
      </p:sp>
      <p:sp>
        <p:nvSpPr>
          <p:cNvPr id="12" name="ZoneTexte 11">
            <a:extLst>
              <a:ext uri="{FF2B5EF4-FFF2-40B4-BE49-F238E27FC236}">
                <a16:creationId xmlns:a16="http://schemas.microsoft.com/office/drawing/2014/main" id="{8E4F68F0-2F80-2041-B3E2-B0FC6A064E73}"/>
              </a:ext>
            </a:extLst>
          </p:cNvPr>
          <p:cNvSpPr txBox="1"/>
          <p:nvPr/>
        </p:nvSpPr>
        <p:spPr>
          <a:xfrm>
            <a:off x="1573911" y="1255063"/>
            <a:ext cx="8687292" cy="461665"/>
          </a:xfrm>
          <a:prstGeom prst="rect">
            <a:avLst/>
          </a:prstGeom>
          <a:noFill/>
        </p:spPr>
        <p:txBody>
          <a:bodyPr wrap="square" lIns="91440" tIns="45720" rIns="91440" bIns="45720" rtlCol="0" anchor="t">
            <a:spAutoFit/>
          </a:bodyPr>
          <a:lstStyle/>
          <a:p>
            <a:pPr algn="ctr"/>
            <a:r>
              <a:rPr lang="en-US" sz="2400" dirty="0">
                <a:latin typeface="IBM Plex Sans"/>
              </a:rPr>
              <a:t>Internship</a:t>
            </a:r>
            <a:r>
              <a:rPr lang="fr-FR" sz="2400" dirty="0">
                <a:latin typeface="IBM Plex Sans"/>
              </a:rPr>
              <a:t> Master 2 </a:t>
            </a:r>
            <a:r>
              <a:rPr lang="en-US" sz="2400" dirty="0">
                <a:latin typeface="IBM Plex Sans"/>
              </a:rPr>
              <a:t>presented</a:t>
            </a:r>
            <a:r>
              <a:rPr lang="fr-FR" sz="2400" dirty="0">
                <a:latin typeface="IBM Plex Sans"/>
              </a:rPr>
              <a:t> by </a:t>
            </a:r>
            <a:r>
              <a:rPr lang="fr-FR" sz="2400" b="1" dirty="0">
                <a:latin typeface="IBM Plex Sans"/>
              </a:rPr>
              <a:t>Clara Martinez</a:t>
            </a:r>
          </a:p>
        </p:txBody>
      </p:sp>
      <p:sp>
        <p:nvSpPr>
          <p:cNvPr id="13" name="ZoneTexte 12">
            <a:extLst>
              <a:ext uri="{FF2B5EF4-FFF2-40B4-BE49-F238E27FC236}">
                <a16:creationId xmlns:a16="http://schemas.microsoft.com/office/drawing/2014/main" id="{36B8EFE5-CEA0-5045-AB8D-180C9E9422C2}"/>
              </a:ext>
            </a:extLst>
          </p:cNvPr>
          <p:cNvSpPr txBox="1"/>
          <p:nvPr/>
        </p:nvSpPr>
        <p:spPr>
          <a:xfrm>
            <a:off x="710411" y="3949611"/>
            <a:ext cx="11272292" cy="3200876"/>
          </a:xfrm>
          <a:prstGeom prst="rect">
            <a:avLst/>
          </a:prstGeom>
          <a:noFill/>
        </p:spPr>
        <p:txBody>
          <a:bodyPr wrap="square" lIns="91440" tIns="45720" rIns="91440" bIns="45720" rtlCol="0" anchor="t">
            <a:spAutoFit/>
          </a:bodyPr>
          <a:lstStyle/>
          <a:p>
            <a:pPr>
              <a:spcBef>
                <a:spcPts val="1200"/>
              </a:spcBef>
            </a:pPr>
            <a:r>
              <a:rPr lang="en-US" sz="180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Internship supervised by:</a:t>
            </a:r>
            <a:endParaRPr lang="fr-FR" sz="1800">
              <a:effectLst/>
              <a:latin typeface="IBM Plex Sans" panose="020B0503050203000203" pitchFamily="34" charset="0"/>
              <a:ea typeface="Calibri" panose="020F0502020204030204" pitchFamily="34" charset="0"/>
              <a:cs typeface="Times New Roman" panose="02020603050405020304" pitchFamily="18" charset="0"/>
            </a:endParaRPr>
          </a:p>
          <a:p>
            <a:pPr>
              <a:spcBef>
                <a:spcPts val="1200"/>
              </a:spcBef>
            </a:pPr>
            <a:r>
              <a:rPr lang="en-US" sz="1800" b="1">
                <a:solidFill>
                  <a:srgbClr val="000000"/>
                </a:solidFill>
                <a:effectLst/>
                <a:latin typeface="IBM Plex Sans"/>
                <a:ea typeface="Times New Roman" panose="02020603050405020304" pitchFamily="18" charset="0"/>
                <a:cs typeface="Times New Roman"/>
              </a:rPr>
              <a:t>Dr. </a:t>
            </a:r>
            <a:r>
              <a:rPr lang="en-US" b="1">
                <a:solidFill>
                  <a:srgbClr val="000000"/>
                </a:solidFill>
                <a:latin typeface="IBM Plex Sans"/>
                <a:ea typeface="Times New Roman" panose="02020603050405020304" pitchFamily="18" charset="0"/>
                <a:cs typeface="Times New Roman"/>
              </a:rPr>
              <a:t>GRANGER Eric</a:t>
            </a:r>
            <a:r>
              <a:rPr lang="en-US" sz="1800" b="1">
                <a:solidFill>
                  <a:srgbClr val="000000"/>
                </a:solidFill>
                <a:effectLst/>
                <a:latin typeface="IBM Plex Sans"/>
                <a:ea typeface="Times New Roman" panose="02020603050405020304" pitchFamily="18" charset="0"/>
                <a:cs typeface="Times New Roman"/>
              </a:rPr>
              <a:t>                </a:t>
            </a:r>
            <a:r>
              <a:rPr lang="en-US" b="1">
                <a:solidFill>
                  <a:srgbClr val="000000"/>
                </a:solidFill>
                <a:latin typeface="IBM Plex Sans"/>
                <a:ea typeface="Times New Roman" panose="02020603050405020304" pitchFamily="18" charset="0"/>
                <a:cs typeface="Times New Roman"/>
              </a:rPr>
              <a:t>              FRSQ</a:t>
            </a:r>
            <a:r>
              <a:rPr lang="en-US" b="1">
                <a:solidFill>
                  <a:srgbClr val="000000"/>
                </a:solidFill>
                <a:latin typeface="IBM Plex Sans"/>
                <a:cs typeface="Times New Roman"/>
              </a:rPr>
              <a:t> Double Chair in AI and Digital Health </a:t>
            </a:r>
            <a:endParaRPr lang="fr-FR" b="1">
              <a:solidFill>
                <a:srgbClr val="000000"/>
              </a:solidFill>
              <a:latin typeface="IBM Plex Sans"/>
              <a:cs typeface="Times New Roman"/>
            </a:endParaRPr>
          </a:p>
          <a:p>
            <a:pPr>
              <a:spcBef>
                <a:spcPts val="1200"/>
              </a:spcBef>
            </a:pPr>
            <a:r>
              <a:rPr lang="en-US" b="1">
                <a:solidFill>
                  <a:srgbClr val="000000"/>
                </a:solidFill>
                <a:latin typeface="IBM Plex Sans"/>
                <a:cs typeface="Times New Roman"/>
              </a:rPr>
              <a:t>                                                                           &amp; Director of LIVIA - Systems Engineering Department at ETS</a:t>
            </a:r>
            <a:endParaRPr lang="fr-FR" b="1">
              <a:solidFill>
                <a:srgbClr val="000000"/>
              </a:solidFill>
              <a:latin typeface="IBM Plex Sans"/>
              <a:cs typeface="Times New Roman"/>
            </a:endParaRPr>
          </a:p>
          <a:p>
            <a:pPr>
              <a:spcBef>
                <a:spcPts val="1200"/>
              </a:spcBef>
            </a:pPr>
            <a:r>
              <a:rPr lang="en-US" b="1">
                <a:solidFill>
                  <a:srgbClr val="000000"/>
                </a:solidFill>
                <a:latin typeface="IBM Plex Sans"/>
                <a:ea typeface="Times New Roman" panose="02020603050405020304" pitchFamily="18" charset="0"/>
                <a:cs typeface="Times New Roman"/>
              </a:rPr>
              <a:t>Dr. ETEMAD Ali </a:t>
            </a:r>
            <a:r>
              <a:rPr lang="en-US" sz="1800">
                <a:solidFill>
                  <a:srgbClr val="000000"/>
                </a:solidFill>
                <a:effectLst/>
                <a:latin typeface="IBM Plex Sans"/>
                <a:ea typeface="Times New Roman" panose="02020603050405020304" pitchFamily="18" charset="0"/>
                <a:cs typeface="Times New Roman"/>
              </a:rPr>
              <a:t>                                  </a:t>
            </a:r>
            <a:r>
              <a:rPr lang="en-US" b="1">
                <a:solidFill>
                  <a:srgbClr val="000000"/>
                </a:solidFill>
                <a:latin typeface="IBM Plex Sans"/>
                <a:ea typeface="Times New Roman" panose="02020603050405020304" pitchFamily="18" charset="0"/>
                <a:cs typeface="Times New Roman"/>
              </a:rPr>
              <a:t>Researcher at </a:t>
            </a:r>
            <a:r>
              <a:rPr lang="en-US" b="1">
                <a:solidFill>
                  <a:srgbClr val="000000"/>
                </a:solidFill>
                <a:latin typeface="IBM Plex Sans"/>
                <a:cs typeface="Times New Roman"/>
              </a:rPr>
              <a:t>Queen’s University – Faculty, Ingenuity Labs</a:t>
            </a:r>
          </a:p>
          <a:p>
            <a:endParaRPr lang="fr-FR" sz="1800">
              <a:effectLst/>
              <a:latin typeface="IBM Plex Sans" panose="020B0503050203000203" pitchFamily="34" charset="0"/>
              <a:ea typeface="Calibri" panose="020F0502020204030204" pitchFamily="34" charset="0"/>
              <a:cs typeface="Times New Roman" panose="02020603050405020304" pitchFamily="18" charset="0"/>
            </a:endParaRPr>
          </a:p>
          <a:p>
            <a:pPr>
              <a:spcBef>
                <a:spcPts val="1200"/>
              </a:spcBef>
            </a:pPr>
            <a:r>
              <a:rPr lang="en-US" sz="1800">
                <a:solidFill>
                  <a:srgbClr val="000000"/>
                </a:solidFill>
                <a:effectLst/>
                <a:latin typeface="IBM Plex Sans" panose="020B0503050203000203" pitchFamily="34" charset="0"/>
                <a:ea typeface="Times New Roman" panose="02020603050405020304" pitchFamily="18" charset="0"/>
                <a:cs typeface="Times New Roman" panose="02020603050405020304" pitchFamily="18" charset="0"/>
              </a:rPr>
              <a:t>Internship advised by:</a:t>
            </a:r>
            <a:endParaRPr lang="fr-FR" sz="1800">
              <a:effectLst/>
              <a:latin typeface="IBM Plex Sans" panose="020B0503050203000203" pitchFamily="34" charset="0"/>
              <a:ea typeface="Calibri" panose="020F0502020204030204" pitchFamily="34" charset="0"/>
              <a:cs typeface="Times New Roman" panose="02020603050405020304" pitchFamily="18" charset="0"/>
            </a:endParaRPr>
          </a:p>
          <a:p>
            <a:r>
              <a:rPr lang="en-US" sz="1800" b="1">
                <a:solidFill>
                  <a:srgbClr val="000000"/>
                </a:solidFill>
                <a:effectLst/>
                <a:latin typeface="IBM Plex Sans"/>
                <a:ea typeface="Times New Roman" panose="02020603050405020304" pitchFamily="18" charset="0"/>
                <a:cs typeface="Times New Roman"/>
              </a:rPr>
              <a:t>Dr. </a:t>
            </a:r>
            <a:r>
              <a:rPr lang="en-US" b="1">
                <a:solidFill>
                  <a:srgbClr val="000000"/>
                </a:solidFill>
                <a:latin typeface="IBM Plex Sans"/>
                <a:ea typeface="Times New Roman" panose="02020603050405020304" pitchFamily="18" charset="0"/>
                <a:cs typeface="Times New Roman"/>
              </a:rPr>
              <a:t>ZEHRAOUI Farida</a:t>
            </a:r>
            <a:r>
              <a:rPr lang="en-US" sz="1800" b="1">
                <a:solidFill>
                  <a:srgbClr val="000000"/>
                </a:solidFill>
                <a:effectLst/>
                <a:latin typeface="IBM Plex Sans"/>
                <a:ea typeface="Times New Roman" panose="02020603050405020304" pitchFamily="18" charset="0"/>
                <a:cs typeface="Times New Roman"/>
              </a:rPr>
              <a:t>                      </a:t>
            </a:r>
            <a:r>
              <a:rPr lang="en-GB" b="1">
                <a:solidFill>
                  <a:srgbClr val="000000"/>
                </a:solidFill>
                <a:latin typeface="IBM Plex Sans"/>
                <a:cs typeface="Times New Roman"/>
              </a:rPr>
              <a:t>Deep Learning and Personalized Medicine Teacher at  </a:t>
            </a:r>
            <a:r>
              <a:rPr lang="en-US" b="1">
                <a:solidFill>
                  <a:srgbClr val="000000"/>
                </a:solidFill>
                <a:latin typeface="IBM Plex Sans"/>
                <a:cs typeface="Times New Roman"/>
              </a:rPr>
              <a:t>IBISC Laboratory</a:t>
            </a:r>
          </a:p>
          <a:p>
            <a:endParaRPr lang="en-US" sz="1800">
              <a:effectLst/>
              <a:latin typeface="IBM Plex Sans" panose="020B0503050203000203" pitchFamily="34" charset="0"/>
              <a:ea typeface="Calibri" panose="020F0502020204030204" pitchFamily="34" charset="0"/>
              <a:cs typeface="Times New Roman"/>
            </a:endParaRPr>
          </a:p>
        </p:txBody>
      </p:sp>
      <p:sp>
        <p:nvSpPr>
          <p:cNvPr id="10" name="TextBox 10">
            <a:extLst>
              <a:ext uri="{FF2B5EF4-FFF2-40B4-BE49-F238E27FC236}">
                <a16:creationId xmlns:a16="http://schemas.microsoft.com/office/drawing/2014/main" id="{DF5B9DBF-2B5E-124A-B262-8335727962A7}"/>
              </a:ext>
            </a:extLst>
          </p:cNvPr>
          <p:cNvSpPr txBox="1"/>
          <p:nvPr/>
        </p:nvSpPr>
        <p:spPr>
          <a:xfrm>
            <a:off x="6074612" y="338198"/>
            <a:ext cx="3997611" cy="320601"/>
          </a:xfrm>
          <a:prstGeom prst="rect">
            <a:avLst/>
          </a:prstGeom>
          <a:solidFill>
            <a:srgbClr val="E3022C"/>
          </a:solidFill>
        </p:spPr>
        <p:txBody>
          <a:bodyPr wrap="square" lIns="0" tIns="0" rIns="0" bIns="0" rtlCol="0" anchor="t">
            <a:spAutoFit/>
          </a:bodyPr>
          <a:lstStyle/>
          <a:p>
            <a:pPr algn="r">
              <a:lnSpc>
                <a:spcPts val="2520"/>
              </a:lnSpc>
              <a:spcBef>
                <a:spcPct val="0"/>
              </a:spcBef>
            </a:pPr>
            <a:r>
              <a:rPr lang="en-US" sz="2100">
                <a:solidFill>
                  <a:srgbClr val="000000"/>
                </a:solidFill>
                <a:latin typeface="IBM Plex Sans"/>
              </a:rPr>
              <a:t>Ecole de Technologie Supérieure</a:t>
            </a:r>
          </a:p>
        </p:txBody>
      </p:sp>
      <p:sp>
        <p:nvSpPr>
          <p:cNvPr id="2" name="ZoneTexte 1">
            <a:extLst>
              <a:ext uri="{FF2B5EF4-FFF2-40B4-BE49-F238E27FC236}">
                <a16:creationId xmlns:a16="http://schemas.microsoft.com/office/drawing/2014/main" id="{634C1439-7592-9042-ABA3-BCFB6F21BCBA}"/>
              </a:ext>
            </a:extLst>
          </p:cNvPr>
          <p:cNvSpPr txBox="1"/>
          <p:nvPr/>
        </p:nvSpPr>
        <p:spPr>
          <a:xfrm>
            <a:off x="10770104" y="3790605"/>
            <a:ext cx="1669720" cy="369332"/>
          </a:xfrm>
          <a:prstGeom prst="rect">
            <a:avLst/>
          </a:prstGeom>
          <a:noFill/>
        </p:spPr>
        <p:txBody>
          <a:bodyPr wrap="square" lIns="91440" tIns="45720" rIns="91440" bIns="45720" rtlCol="0" anchor="t">
            <a:spAutoFit/>
          </a:bodyPr>
          <a:lstStyle/>
          <a:p>
            <a:r>
              <a:rPr lang="fr-FR" dirty="0">
                <a:latin typeface="IBM Plex Sans"/>
              </a:rPr>
              <a:t>02/10/2024</a:t>
            </a:r>
            <a:endParaRPr lang="fr-FR" dirty="0">
              <a:latin typeface="IBM Plex Sans" panose="020B0503050203000203" pitchFamily="34" charset="0"/>
            </a:endParaRPr>
          </a:p>
        </p:txBody>
      </p:sp>
      <p:pic>
        <p:nvPicPr>
          <p:cNvPr id="6" name="Image 5" descr="Université Paris-Saclay - Université d'Évry-Val-d'Essonne - Classement ...">
            <a:extLst>
              <a:ext uri="{FF2B5EF4-FFF2-40B4-BE49-F238E27FC236}">
                <a16:creationId xmlns:a16="http://schemas.microsoft.com/office/drawing/2014/main" id="{7DC69DEA-5714-CC03-EAE4-DB0875A2A31B}"/>
              </a:ext>
            </a:extLst>
          </p:cNvPr>
          <p:cNvPicPr>
            <a:picLocks noChangeAspect="1"/>
          </p:cNvPicPr>
          <p:nvPr/>
        </p:nvPicPr>
        <p:blipFill rotWithShape="1">
          <a:blip r:embed="rId2"/>
          <a:srcRect l="-2519" r="136" b="-1136"/>
          <a:stretch/>
        </p:blipFill>
        <p:spPr>
          <a:xfrm>
            <a:off x="49664" y="50694"/>
            <a:ext cx="1727193" cy="720380"/>
          </a:xfrm>
          <a:prstGeom prst="rect">
            <a:avLst/>
          </a:prstGeom>
        </p:spPr>
      </p:pic>
      <p:pic>
        <p:nvPicPr>
          <p:cNvPr id="8" name="Image 7" descr="A red background with white letters&#10;&#10;Description automatically generated">
            <a:extLst>
              <a:ext uri="{FF2B5EF4-FFF2-40B4-BE49-F238E27FC236}">
                <a16:creationId xmlns:a16="http://schemas.microsoft.com/office/drawing/2014/main" id="{4E0EBA46-BEB0-C3E8-1C41-5A3223B5E2CE}"/>
              </a:ext>
            </a:extLst>
          </p:cNvPr>
          <p:cNvPicPr>
            <a:picLocks noChangeAspect="1"/>
          </p:cNvPicPr>
          <p:nvPr/>
        </p:nvPicPr>
        <p:blipFill>
          <a:blip r:embed="rId3"/>
          <a:stretch>
            <a:fillRect/>
          </a:stretch>
        </p:blipFill>
        <p:spPr>
          <a:xfrm>
            <a:off x="10268128" y="332984"/>
            <a:ext cx="464195" cy="464196"/>
          </a:xfrm>
          <a:prstGeom prst="rect">
            <a:avLst/>
          </a:prstGeom>
        </p:spPr>
      </p:pic>
      <p:pic>
        <p:nvPicPr>
          <p:cNvPr id="14" name="Image 13" descr="Logo">
            <a:extLst>
              <a:ext uri="{FF2B5EF4-FFF2-40B4-BE49-F238E27FC236}">
                <a16:creationId xmlns:a16="http://schemas.microsoft.com/office/drawing/2014/main" id="{9FAD13BC-0523-B82A-3EFF-8EDA508DF71A}"/>
              </a:ext>
            </a:extLst>
          </p:cNvPr>
          <p:cNvPicPr>
            <a:picLocks noChangeAspect="1"/>
          </p:cNvPicPr>
          <p:nvPr/>
        </p:nvPicPr>
        <p:blipFill>
          <a:blip r:embed="rId4"/>
          <a:stretch>
            <a:fillRect/>
          </a:stretch>
        </p:blipFill>
        <p:spPr>
          <a:xfrm>
            <a:off x="10729309" y="446924"/>
            <a:ext cx="1416694" cy="348207"/>
          </a:xfrm>
          <a:prstGeom prst="rect">
            <a:avLst/>
          </a:prstGeom>
        </p:spPr>
      </p:pic>
      <p:pic>
        <p:nvPicPr>
          <p:cNvPr id="2050" name="Picture 2" descr="Le Groupe des Écoles Centrale | Centrale Méditerranée">
            <a:extLst>
              <a:ext uri="{FF2B5EF4-FFF2-40B4-BE49-F238E27FC236}">
                <a16:creationId xmlns:a16="http://schemas.microsoft.com/office/drawing/2014/main" id="{80552C08-DB86-D64F-4C05-0DCA2C69E5A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64" y="1217514"/>
            <a:ext cx="1841569" cy="5361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up'Biotech - Ecole d'ingénieurs en Biotechnologies à Paris et à Lyon">
            <a:extLst>
              <a:ext uri="{FF2B5EF4-FFF2-40B4-BE49-F238E27FC236}">
                <a16:creationId xmlns:a16="http://schemas.microsoft.com/office/drawing/2014/main" id="{F23C6E75-44CA-CAD4-ECEF-43ED5A796F8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80" y="783773"/>
            <a:ext cx="685888" cy="41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82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059772F-8823-29BD-750C-54B88DE01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817" y="2480058"/>
            <a:ext cx="6190325" cy="391655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25">
            <a:extLst>
              <a:ext uri="{FF2B5EF4-FFF2-40B4-BE49-F238E27FC236}">
                <a16:creationId xmlns:a16="http://schemas.microsoft.com/office/drawing/2014/main" id="{8CD9BB66-2777-6C46-A737-0F74AD72A040}"/>
              </a:ext>
            </a:extLst>
          </p:cNvPr>
          <p:cNvSpPr txBox="1"/>
          <p:nvPr/>
        </p:nvSpPr>
        <p:spPr>
          <a:xfrm>
            <a:off x="1067130" y="644272"/>
            <a:ext cx="5381352"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487DAA"/>
                </a:solidFill>
                <a:latin typeface="IBM Plex Sans"/>
              </a:rPr>
              <a:t>SDT</a:t>
            </a:r>
          </a:p>
        </p:txBody>
      </p:sp>
      <p:sp>
        <p:nvSpPr>
          <p:cNvPr id="3" name="ZoneTexte 11">
            <a:extLst>
              <a:ext uri="{FF2B5EF4-FFF2-40B4-BE49-F238E27FC236}">
                <a16:creationId xmlns:a16="http://schemas.microsoft.com/office/drawing/2014/main" id="{5575F7F6-EE67-38FB-CEA9-ED164EB3FA99}"/>
              </a:ext>
            </a:extLst>
          </p:cNvPr>
          <p:cNvSpPr txBox="1"/>
          <p:nvPr/>
        </p:nvSpPr>
        <p:spPr>
          <a:xfrm>
            <a:off x="257891" y="6526110"/>
            <a:ext cx="10636737"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rtl="0">
              <a:spcBef>
                <a:spcPts val="0"/>
              </a:spcBef>
              <a:spcAft>
                <a:spcPts val="0"/>
              </a:spcAft>
            </a:pPr>
            <a:r>
              <a:rPr lang="en-US" sz="900" b="1" i="1" dirty="0">
                <a:latin typeface="Segoe UI"/>
                <a:cs typeface="Segoe UI"/>
              </a:rPr>
              <a:t>Source:</a:t>
            </a:r>
            <a:r>
              <a:rPr lang="en-GB" sz="900" b="1" i="1" dirty="0">
                <a:latin typeface="Segoe UI"/>
                <a:cs typeface="Segoe UI"/>
              </a:rPr>
              <a:t> </a:t>
            </a:r>
            <a:r>
              <a:rPr lang="en-GB" sz="900" i="1" dirty="0">
                <a:latin typeface="Segoe UI"/>
                <a:cs typeface="Segoe UI"/>
              </a:rPr>
              <a:t>Ma, H., Wang, J., Lin, H., Zhang, B., Zhang, Y., &amp; Xu, B. (2023). A Transformer-Based Model With Self-Distillation for Multimodal Emotion Recognition in Conversations. IEEE Trans. Multimedia, 1–13. </a:t>
            </a:r>
            <a:r>
              <a:rPr lang="en-GB" sz="900" i="1" dirty="0" err="1">
                <a:latin typeface="Segoe UI"/>
                <a:cs typeface="Segoe UI"/>
              </a:rPr>
              <a:t>doi</a:t>
            </a:r>
            <a:r>
              <a:rPr lang="en-GB" sz="900" i="1" dirty="0">
                <a:latin typeface="Segoe UI"/>
                <a:cs typeface="Segoe UI"/>
              </a:rPr>
              <a:t>: 10.1109/TMM.2023.3271019</a:t>
            </a:r>
            <a:br>
              <a:rPr lang="en-GB" sz="900" i="1" dirty="0">
                <a:latin typeface="Segoe UI"/>
                <a:cs typeface="Segoe UI"/>
              </a:rPr>
            </a:br>
            <a:endParaRPr lang="en-US" sz="900" i="1" dirty="0">
              <a:latin typeface="Segoe UI"/>
              <a:cs typeface="Segoe UI"/>
            </a:endParaRPr>
          </a:p>
        </p:txBody>
      </p:sp>
      <p:sp>
        <p:nvSpPr>
          <p:cNvPr id="5" name="TextBox 4">
            <a:extLst>
              <a:ext uri="{FF2B5EF4-FFF2-40B4-BE49-F238E27FC236}">
                <a16:creationId xmlns:a16="http://schemas.microsoft.com/office/drawing/2014/main" id="{511920DD-D179-F6ED-A00C-014469B6A4CA}"/>
              </a:ext>
            </a:extLst>
          </p:cNvPr>
          <p:cNvSpPr txBox="1"/>
          <p:nvPr/>
        </p:nvSpPr>
        <p:spPr>
          <a:xfrm>
            <a:off x="2241817" y="125086"/>
            <a:ext cx="9611591" cy="2954655"/>
          </a:xfrm>
          <a:prstGeom prst="rect">
            <a:avLst/>
          </a:prstGeom>
          <a:noFill/>
        </p:spPr>
        <p:txBody>
          <a:bodyPr wrap="square">
            <a:spAutoFit/>
          </a:bodyPr>
          <a:lstStyle/>
          <a:p>
            <a:pPr indent="457200" algn="just"/>
            <a:br>
              <a:rPr lang="en-GB" sz="1200" b="1" dirty="0">
                <a:solidFill>
                  <a:srgbClr val="4EA6DC"/>
                </a:solidFill>
              </a:rPr>
            </a:br>
            <a:r>
              <a:rPr lang="en-GB" sz="1200" b="1" dirty="0">
                <a:solidFill>
                  <a:schemeClr val="tx2"/>
                </a:solidFill>
              </a:rPr>
              <a:t>1.</a:t>
            </a:r>
            <a:r>
              <a:rPr lang="en-GB" sz="1200" b="1" i="0" u="none" strike="noStrike" dirty="0">
                <a:solidFill>
                  <a:schemeClr val="tx2"/>
                </a:solidFill>
                <a:effectLst/>
              </a:rPr>
              <a:t>Modality Encoder: Captures intra- and inter-modal interactions. </a:t>
            </a:r>
            <a:r>
              <a:rPr lang="en-GB" sz="1200" b="0" i="0" u="none" strike="noStrike" dirty="0">
                <a:solidFill>
                  <a:srgbClr val="000000"/>
                </a:solidFill>
                <a:effectLst/>
              </a:rPr>
              <a:t>Utilizes temporal convolution, positional embeddings, and speaker embeddings to augment sequence representations. Employs intra- and inter-modal transformers to model interactions within and between modalities.</a:t>
            </a:r>
          </a:p>
          <a:p>
            <a:pPr algn="just" rtl="0" fontAlgn="base">
              <a:spcBef>
                <a:spcPts val="0"/>
              </a:spcBef>
              <a:spcAft>
                <a:spcPts val="1200"/>
              </a:spcAft>
            </a:pPr>
            <a:r>
              <a:rPr lang="en-GB" sz="1200" b="1" i="0" u="none" strike="noStrike" dirty="0">
                <a:solidFill>
                  <a:schemeClr val="tx2"/>
                </a:solidFill>
                <a:effectLst/>
              </a:rPr>
              <a:t>2. Hierarchical Gated Fusion: Dynamically learns weights between modalities</a:t>
            </a:r>
            <a:r>
              <a:rPr lang="en-GB" sz="1200" b="1" dirty="0">
                <a:solidFill>
                  <a:schemeClr val="tx2"/>
                </a:solidFill>
              </a:rPr>
              <a:t> : </a:t>
            </a:r>
            <a:r>
              <a:rPr lang="en-GB" sz="1200" b="0" i="0" u="none" strike="noStrike" dirty="0">
                <a:solidFill>
                  <a:srgbClr val="000000"/>
                </a:solidFill>
                <a:effectLst/>
              </a:rPr>
              <a:t>Contains unimodal- and multimodal-level gated fusions to obtain enhanced single-modality representations and learn weights between them</a:t>
            </a:r>
          </a:p>
          <a:p>
            <a:pPr algn="just" rtl="0" fontAlgn="base">
              <a:spcBef>
                <a:spcPts val="0"/>
              </a:spcBef>
              <a:spcAft>
                <a:spcPts val="1200"/>
              </a:spcAft>
            </a:pPr>
            <a:r>
              <a:rPr lang="en-GB" sz="1200" b="1" i="0" u="none" strike="noStrike" dirty="0">
                <a:solidFill>
                  <a:schemeClr val="tx2"/>
                </a:solidFill>
                <a:effectLst/>
              </a:rPr>
              <a:t>3. Emotion Classifier: Predicts emotion labels.</a:t>
            </a:r>
            <a:r>
              <a:rPr lang="en-GB" sz="1200" b="1" dirty="0">
                <a:solidFill>
                  <a:schemeClr val="tx2"/>
                </a:solidFill>
              </a:rPr>
              <a:t> </a:t>
            </a:r>
            <a:r>
              <a:rPr lang="en-GB" sz="1200" b="0" i="0" u="none" strike="noStrike" dirty="0">
                <a:solidFill>
                  <a:srgbClr val="000000"/>
                </a:solidFill>
                <a:effectLst/>
              </a:rPr>
              <a:t>Utilizes an FC and </a:t>
            </a:r>
            <a:r>
              <a:rPr lang="en-GB" sz="1200" b="0" i="0" u="none" strike="noStrike" dirty="0" err="1">
                <a:solidFill>
                  <a:srgbClr val="000000"/>
                </a:solidFill>
                <a:effectLst/>
              </a:rPr>
              <a:t>softmax</a:t>
            </a:r>
            <a:r>
              <a:rPr lang="en-GB" sz="1200" b="0" i="0" u="none" strike="noStrike" dirty="0">
                <a:solidFill>
                  <a:srgbClr val="000000"/>
                </a:solidFill>
                <a:effectLst/>
              </a:rPr>
              <a:t> layer to calculate probabilities over emotion categories. Task loss is estimated using cross-entropy loss during training.</a:t>
            </a:r>
          </a:p>
          <a:p>
            <a:pPr algn="just" rtl="0" fontAlgn="base">
              <a:spcBef>
                <a:spcPts val="0"/>
              </a:spcBef>
              <a:spcAft>
                <a:spcPts val="1200"/>
              </a:spcAft>
            </a:pPr>
            <a:r>
              <a:rPr lang="en-GB" sz="1200" b="1" i="0" u="none" strike="noStrike" dirty="0">
                <a:solidFill>
                  <a:schemeClr val="tx2"/>
                </a:solidFill>
                <a:effectLst/>
              </a:rPr>
              <a:t>4. Self-distillation</a:t>
            </a:r>
            <a:r>
              <a:rPr lang="en-GB" sz="1200" dirty="0">
                <a:solidFill>
                  <a:schemeClr val="tx2"/>
                </a:solidFill>
              </a:rPr>
              <a:t> </a:t>
            </a:r>
            <a:r>
              <a:rPr lang="en-GB" sz="1200" b="0" i="0" u="none" strike="noStrike" dirty="0">
                <a:solidFill>
                  <a:srgbClr val="000000"/>
                </a:solidFill>
                <a:effectLst/>
              </a:rPr>
              <a:t>Transfers knowledge from hard and soft labels to each modality through three student models. Employs cross-entropy loss and KL divergence loss during training.</a:t>
            </a:r>
          </a:p>
          <a:p>
            <a:br>
              <a:rPr lang="en-GB" sz="1200" b="0" dirty="0">
                <a:effectLst/>
              </a:rPr>
            </a:br>
            <a:br>
              <a:rPr lang="en-GB" sz="1200" b="0" dirty="0">
                <a:effectLst/>
              </a:rPr>
            </a:br>
            <a:endParaRPr lang="en-GB" sz="1200" dirty="0"/>
          </a:p>
        </p:txBody>
      </p:sp>
    </p:spTree>
    <p:extLst>
      <p:ext uri="{BB962C8B-B14F-4D97-AF65-F5344CB8AC3E}">
        <p14:creationId xmlns:p14="http://schemas.microsoft.com/office/powerpoint/2010/main" val="2894373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Une image contenant croquis, art, dessin, motif&#10;&#10;Description générée automatiquement">
            <a:extLst>
              <a:ext uri="{FF2B5EF4-FFF2-40B4-BE49-F238E27FC236}">
                <a16:creationId xmlns:a16="http://schemas.microsoft.com/office/drawing/2014/main" id="{4AF8478A-4C75-1EEF-B81C-3DA4C016A9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733640" y="-433935"/>
            <a:ext cx="14026196" cy="11628992"/>
          </a:xfrm>
          <a:prstGeom prst="rect">
            <a:avLst/>
          </a:prstGeom>
        </p:spPr>
      </p:pic>
      <p:sp>
        <p:nvSpPr>
          <p:cNvPr id="3" name="ZoneTexte 16">
            <a:extLst>
              <a:ext uri="{FF2B5EF4-FFF2-40B4-BE49-F238E27FC236}">
                <a16:creationId xmlns:a16="http://schemas.microsoft.com/office/drawing/2014/main" id="{45F13030-6DEE-DD5B-BA5D-4FE39DB8A2A7}"/>
              </a:ext>
            </a:extLst>
          </p:cNvPr>
          <p:cNvSpPr txBox="1"/>
          <p:nvPr/>
        </p:nvSpPr>
        <p:spPr>
          <a:xfrm>
            <a:off x="11404600" y="6470277"/>
            <a:ext cx="729512"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7/22</a:t>
            </a:r>
            <a:endParaRPr lang="fr-FR" dirty="0">
              <a:latin typeface="IBM Plex Sans" panose="020B0503050203000203" pitchFamily="34" charset="0"/>
            </a:endParaRPr>
          </a:p>
        </p:txBody>
      </p:sp>
      <p:sp>
        <p:nvSpPr>
          <p:cNvPr id="4" name="TextBox 3">
            <a:extLst>
              <a:ext uri="{FF2B5EF4-FFF2-40B4-BE49-F238E27FC236}">
                <a16:creationId xmlns:a16="http://schemas.microsoft.com/office/drawing/2014/main" id="{F19DBE88-BD7E-F743-87A4-CBA7C484EF31}"/>
              </a:ext>
            </a:extLst>
          </p:cNvPr>
          <p:cNvSpPr txBox="1"/>
          <p:nvPr/>
        </p:nvSpPr>
        <p:spPr>
          <a:xfrm>
            <a:off x="0" y="0"/>
            <a:ext cx="12192000" cy="1061253"/>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8760"/>
              </a:lnSpc>
              <a:spcBef>
                <a:spcPct val="0"/>
              </a:spcBef>
            </a:pPr>
            <a:r>
              <a:rPr lang="en-US" sz="3600">
                <a:solidFill>
                  <a:srgbClr val="000000"/>
                </a:solidFill>
                <a:latin typeface="IBM Plex Sans"/>
              </a:rPr>
              <a:t>II. Project </a:t>
            </a:r>
            <a:r>
              <a:rPr lang="en-US" sz="3600" b="1">
                <a:solidFill>
                  <a:srgbClr val="000000"/>
                </a:solidFill>
                <a:latin typeface="IBM Plex Sans"/>
              </a:rPr>
              <a:t>Outline</a:t>
            </a:r>
            <a:r>
              <a:rPr lang="en-US" sz="3600">
                <a:solidFill>
                  <a:srgbClr val="000000"/>
                </a:solidFill>
                <a:latin typeface="IBM Plex Sans"/>
              </a:rPr>
              <a:t> </a:t>
            </a:r>
            <a:r>
              <a:rPr lang="en-US" sz="6000">
                <a:solidFill>
                  <a:srgbClr val="000000"/>
                </a:solidFill>
                <a:latin typeface="IBM Plex Sans"/>
              </a:rPr>
              <a:t> </a:t>
            </a:r>
          </a:p>
        </p:txBody>
      </p:sp>
      <p:pic>
        <p:nvPicPr>
          <p:cNvPr id="8" name="Image 7">
            <a:extLst>
              <a:ext uri="{FF2B5EF4-FFF2-40B4-BE49-F238E27FC236}">
                <a16:creationId xmlns:a16="http://schemas.microsoft.com/office/drawing/2014/main" id="{85F5CB7B-281F-414C-9518-FBAA4AEC7AE1}"/>
              </a:ext>
            </a:extLst>
          </p:cNvPr>
          <p:cNvPicPr>
            <a:picLocks noChangeAspect="1"/>
          </p:cNvPicPr>
          <p:nvPr/>
        </p:nvPicPr>
        <p:blipFill>
          <a:blip r:embed="rId5"/>
          <a:stretch>
            <a:fillRect/>
          </a:stretch>
        </p:blipFill>
        <p:spPr>
          <a:xfrm>
            <a:off x="8058873" y="487735"/>
            <a:ext cx="521227" cy="425000"/>
          </a:xfrm>
          <a:prstGeom prst="rect">
            <a:avLst/>
          </a:prstGeom>
        </p:spPr>
      </p:pic>
      <p:sp>
        <p:nvSpPr>
          <p:cNvPr id="9" name="ZoneTexte 61">
            <a:extLst>
              <a:ext uri="{FF2B5EF4-FFF2-40B4-BE49-F238E27FC236}">
                <a16:creationId xmlns:a16="http://schemas.microsoft.com/office/drawing/2014/main" id="{24386F47-0D7D-B94F-9C06-245328F0031D}"/>
              </a:ext>
            </a:extLst>
          </p:cNvPr>
          <p:cNvSpPr txBox="1"/>
          <p:nvPr/>
        </p:nvSpPr>
        <p:spPr>
          <a:xfrm>
            <a:off x="8685180" y="381072"/>
            <a:ext cx="3304763" cy="523220"/>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latin typeface="IBM Plex Sans" panose="020B0503050203000203" pitchFamily="34" charset="0"/>
              </a:rPr>
              <a:t>Visual Studio Code ( version 1.74.2)</a:t>
            </a:r>
          </a:p>
          <a:p>
            <a:r>
              <a:rPr lang="en-US" sz="1400">
                <a:latin typeface="IBM Plex Sans" panose="020B0503050203000203" pitchFamily="34" charset="0"/>
              </a:rPr>
              <a:t>Python ( version 3.10.6)</a:t>
            </a:r>
          </a:p>
        </p:txBody>
      </p:sp>
      <p:sp>
        <p:nvSpPr>
          <p:cNvPr id="11" name="ZoneTexte 10">
            <a:extLst>
              <a:ext uri="{FF2B5EF4-FFF2-40B4-BE49-F238E27FC236}">
                <a16:creationId xmlns:a16="http://schemas.microsoft.com/office/drawing/2014/main" id="{534AFFFA-CF66-9A1E-6375-3D3C3D40E64F}"/>
              </a:ext>
            </a:extLst>
          </p:cNvPr>
          <p:cNvSpPr txBox="1"/>
          <p:nvPr/>
        </p:nvSpPr>
        <p:spPr>
          <a:xfrm>
            <a:off x="513861" y="2096477"/>
            <a:ext cx="5146430" cy="83099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IBM Plex Sans"/>
              </a:rPr>
              <a:t>Samples: 8700 from </a:t>
            </a:r>
            <a:r>
              <a:rPr lang="en-US" sz="1600" b="1">
                <a:latin typeface="IBM Plex Sans"/>
              </a:rPr>
              <a:t>87 subjects</a:t>
            </a:r>
            <a:endParaRPr lang="en-US" sz="1600">
              <a:latin typeface="IBM Plex Sans"/>
            </a:endParaRPr>
          </a:p>
          <a:p>
            <a:r>
              <a:rPr lang="en-US" sz="1600" b="1">
                <a:latin typeface="IBM Plex Sans"/>
              </a:rPr>
              <a:t>Classes: 5</a:t>
            </a:r>
            <a:r>
              <a:rPr lang="en-US" sz="1600">
                <a:latin typeface="IBM Plex Sans"/>
              </a:rPr>
              <a:t>, with 20 samples per class per subject</a:t>
            </a:r>
          </a:p>
          <a:p>
            <a:r>
              <a:rPr lang="en-US" sz="1600">
                <a:latin typeface="IBM Plex Sans"/>
              </a:rPr>
              <a:t>Time Windows: 5.5 seconds</a:t>
            </a:r>
          </a:p>
        </p:txBody>
      </p:sp>
      <p:sp>
        <p:nvSpPr>
          <p:cNvPr id="13" name="ZoneTexte 25">
            <a:extLst>
              <a:ext uri="{FF2B5EF4-FFF2-40B4-BE49-F238E27FC236}">
                <a16:creationId xmlns:a16="http://schemas.microsoft.com/office/drawing/2014/main" id="{30A0CD8C-E941-85A2-4904-1609B12B3935}"/>
              </a:ext>
            </a:extLst>
          </p:cNvPr>
          <p:cNvSpPr txBox="1"/>
          <p:nvPr/>
        </p:nvSpPr>
        <p:spPr>
          <a:xfrm>
            <a:off x="353977" y="1132734"/>
            <a:ext cx="5381352"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err="1">
                <a:solidFill>
                  <a:srgbClr val="487DAA"/>
                </a:solidFill>
                <a:latin typeface="IBM Plex Sans"/>
              </a:rPr>
              <a:t>BioViD</a:t>
            </a:r>
            <a:r>
              <a:rPr lang="en-US" sz="3200" b="1">
                <a:solidFill>
                  <a:srgbClr val="487DAA"/>
                </a:solidFill>
                <a:latin typeface="IBM Plex Sans"/>
              </a:rPr>
              <a:t> Database </a:t>
            </a:r>
          </a:p>
        </p:txBody>
      </p:sp>
      <p:sp>
        <p:nvSpPr>
          <p:cNvPr id="15" name="Chevron 6">
            <a:extLst>
              <a:ext uri="{FF2B5EF4-FFF2-40B4-BE49-F238E27FC236}">
                <a16:creationId xmlns:a16="http://schemas.microsoft.com/office/drawing/2014/main" id="{0F8403AD-4C1D-F0AE-27FB-C3D6975A25F2}"/>
              </a:ext>
            </a:extLst>
          </p:cNvPr>
          <p:cNvSpPr/>
          <p:nvPr/>
        </p:nvSpPr>
        <p:spPr>
          <a:xfrm>
            <a:off x="6623361" y="2195873"/>
            <a:ext cx="132277" cy="310534"/>
          </a:xfrm>
          <a:prstGeom prst="chevron">
            <a:avLst/>
          </a:prstGeom>
          <a:solidFill>
            <a:srgbClr val="487DAA"/>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pic>
        <p:nvPicPr>
          <p:cNvPr id="16" name="Image 15" descr="Une image contenant croquis, diagramme, texte, Tracé&#10;&#10;Description générée automatiquement">
            <a:extLst>
              <a:ext uri="{FF2B5EF4-FFF2-40B4-BE49-F238E27FC236}">
                <a16:creationId xmlns:a16="http://schemas.microsoft.com/office/drawing/2014/main" id="{E4DB13B6-A260-B3CB-6743-CCD90904CAC4}"/>
              </a:ext>
            </a:extLst>
          </p:cNvPr>
          <p:cNvPicPr>
            <a:picLocks noChangeAspect="1"/>
          </p:cNvPicPr>
          <p:nvPr/>
        </p:nvPicPr>
        <p:blipFill>
          <a:blip r:embed="rId6"/>
          <a:stretch>
            <a:fillRect/>
          </a:stretch>
        </p:blipFill>
        <p:spPr>
          <a:xfrm>
            <a:off x="7903308" y="1222303"/>
            <a:ext cx="3497384" cy="2264164"/>
          </a:xfrm>
          <a:prstGeom prst="rect">
            <a:avLst/>
          </a:prstGeom>
        </p:spPr>
      </p:pic>
      <p:sp>
        <p:nvSpPr>
          <p:cNvPr id="17" name="ZoneTexte 16">
            <a:extLst>
              <a:ext uri="{FF2B5EF4-FFF2-40B4-BE49-F238E27FC236}">
                <a16:creationId xmlns:a16="http://schemas.microsoft.com/office/drawing/2014/main" id="{F38ECAE8-E1EA-1205-9966-455F264D2042}"/>
              </a:ext>
            </a:extLst>
          </p:cNvPr>
          <p:cNvSpPr txBox="1"/>
          <p:nvPr/>
        </p:nvSpPr>
        <p:spPr>
          <a:xfrm>
            <a:off x="201246" y="6541478"/>
            <a:ext cx="10558584"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i="1">
                <a:latin typeface="Segoe UI"/>
              </a:rPr>
              <a:t>Source:</a:t>
            </a:r>
            <a:r>
              <a:rPr lang="en-US" sz="900" i="1">
                <a:latin typeface="Segoe UI"/>
              </a:rPr>
              <a:t> Thiam, P., </a:t>
            </a:r>
            <a:r>
              <a:rPr lang="en-US" sz="900" i="1" err="1">
                <a:latin typeface="Segoe UI"/>
              </a:rPr>
              <a:t>Hihn</a:t>
            </a:r>
            <a:r>
              <a:rPr lang="en-US" sz="900" i="1">
                <a:latin typeface="Segoe UI"/>
              </a:rPr>
              <a:t>, H., Braun, D. A., Kestler, H. A., &amp; Schwenker, F. (2021). Multi-Modal Pain Intensity Assessment Based on Physiological Signals: A Deep Learning Perspective. Frontiers in Physiology, 12. </a:t>
            </a:r>
            <a:endParaRPr lang="en-US" sz="900" i="1">
              <a:latin typeface="Segoe UI"/>
              <a:cs typeface="Segoe UI"/>
            </a:endParaRPr>
          </a:p>
        </p:txBody>
      </p:sp>
      <p:sp>
        <p:nvSpPr>
          <p:cNvPr id="18" name="ZoneTexte 25">
            <a:extLst>
              <a:ext uri="{FF2B5EF4-FFF2-40B4-BE49-F238E27FC236}">
                <a16:creationId xmlns:a16="http://schemas.microsoft.com/office/drawing/2014/main" id="{5A2CDE72-B2E1-005A-19D1-B7AE74EC18B6}"/>
              </a:ext>
            </a:extLst>
          </p:cNvPr>
          <p:cNvSpPr txBox="1"/>
          <p:nvPr/>
        </p:nvSpPr>
        <p:spPr>
          <a:xfrm>
            <a:off x="353977" y="3194042"/>
            <a:ext cx="7012813"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487DAA"/>
                </a:solidFill>
                <a:latin typeface="IBM Plex Sans"/>
              </a:rPr>
              <a:t>Leave-One-Out Cross-Validation </a:t>
            </a:r>
          </a:p>
        </p:txBody>
      </p:sp>
      <p:pic>
        <p:nvPicPr>
          <p:cNvPr id="20" name="Image 19" descr="Une image contenant texte, capture d’écran, nombre, Police&#10;&#10;Description générée automatiquement">
            <a:extLst>
              <a:ext uri="{FF2B5EF4-FFF2-40B4-BE49-F238E27FC236}">
                <a16:creationId xmlns:a16="http://schemas.microsoft.com/office/drawing/2014/main" id="{0CDE6F71-729A-C8F0-7CB6-EBC3D907895B}"/>
              </a:ext>
            </a:extLst>
          </p:cNvPr>
          <p:cNvPicPr>
            <a:picLocks noChangeAspect="1"/>
          </p:cNvPicPr>
          <p:nvPr/>
        </p:nvPicPr>
        <p:blipFill>
          <a:blip r:embed="rId7"/>
          <a:stretch>
            <a:fillRect/>
          </a:stretch>
        </p:blipFill>
        <p:spPr>
          <a:xfrm>
            <a:off x="1738923" y="3923941"/>
            <a:ext cx="8079155" cy="2448888"/>
          </a:xfrm>
          <a:prstGeom prst="rect">
            <a:avLst/>
          </a:prstGeom>
        </p:spPr>
      </p:pic>
      <p:sp>
        <p:nvSpPr>
          <p:cNvPr id="22" name="ZoneTexte 16">
            <a:extLst>
              <a:ext uri="{FF2B5EF4-FFF2-40B4-BE49-F238E27FC236}">
                <a16:creationId xmlns:a16="http://schemas.microsoft.com/office/drawing/2014/main" id="{F658860D-A57C-3B4B-BA61-DF16BBD0945B}"/>
              </a:ext>
            </a:extLst>
          </p:cNvPr>
          <p:cNvSpPr txBox="1"/>
          <p:nvPr/>
        </p:nvSpPr>
        <p:spPr>
          <a:xfrm>
            <a:off x="4136801" y="1531944"/>
            <a:ext cx="3291595" cy="369332"/>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IBM Plex Sans"/>
              </a:rPr>
              <a:t>Pain Simulation</a:t>
            </a:r>
          </a:p>
        </p:txBody>
      </p:sp>
    </p:spTree>
    <p:extLst>
      <p:ext uri="{BB962C8B-B14F-4D97-AF65-F5344CB8AC3E}">
        <p14:creationId xmlns:p14="http://schemas.microsoft.com/office/powerpoint/2010/main" val="2063977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5">
            <a:extLst>
              <a:ext uri="{FF2B5EF4-FFF2-40B4-BE49-F238E27FC236}">
                <a16:creationId xmlns:a16="http://schemas.microsoft.com/office/drawing/2014/main" id="{D8BE968E-EB1F-3FFA-6429-290A64E9044D}"/>
              </a:ext>
            </a:extLst>
          </p:cNvPr>
          <p:cNvSpPr txBox="1"/>
          <p:nvPr/>
        </p:nvSpPr>
        <p:spPr>
          <a:xfrm>
            <a:off x="353977" y="608347"/>
            <a:ext cx="5381352"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487DAA"/>
                </a:solidFill>
                <a:latin typeface="IBM Plex Sans"/>
              </a:rPr>
              <a:t>Cost Functions</a:t>
            </a:r>
          </a:p>
        </p:txBody>
      </p:sp>
      <p:sp>
        <p:nvSpPr>
          <p:cNvPr id="5" name="ZoneTexte 16">
            <a:extLst>
              <a:ext uri="{FF2B5EF4-FFF2-40B4-BE49-F238E27FC236}">
                <a16:creationId xmlns:a16="http://schemas.microsoft.com/office/drawing/2014/main" id="{736597EE-7520-EDF1-3579-E765AD5B0584}"/>
              </a:ext>
            </a:extLst>
          </p:cNvPr>
          <p:cNvSpPr txBox="1"/>
          <p:nvPr/>
        </p:nvSpPr>
        <p:spPr>
          <a:xfrm>
            <a:off x="11404600" y="6470277"/>
            <a:ext cx="729512"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8/22</a:t>
            </a:r>
            <a:endParaRPr lang="fr-FR" dirty="0">
              <a:latin typeface="IBM Plex Sans" panose="020B0503050203000203" pitchFamily="34" charset="0"/>
            </a:endParaRPr>
          </a:p>
        </p:txBody>
      </p:sp>
      <p:sp>
        <p:nvSpPr>
          <p:cNvPr id="7" name="ZoneTexte 23">
            <a:extLst>
              <a:ext uri="{FF2B5EF4-FFF2-40B4-BE49-F238E27FC236}">
                <a16:creationId xmlns:a16="http://schemas.microsoft.com/office/drawing/2014/main" id="{41E71E43-7A2E-2AA1-F525-43A26B62FE50}"/>
              </a:ext>
            </a:extLst>
          </p:cNvPr>
          <p:cNvSpPr txBox="1"/>
          <p:nvPr/>
        </p:nvSpPr>
        <p:spPr>
          <a:xfrm>
            <a:off x="819334" y="5060529"/>
            <a:ext cx="2899901" cy="461665"/>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latin typeface="IBM Plex Sans"/>
              </a:rPr>
              <a:t>Distillation Loss</a:t>
            </a:r>
            <a:endParaRPr lang="en-US" sz="2400" b="1">
              <a:latin typeface="IBM Plex Sans" panose="020B0503050203000203" pitchFamily="34" charset="0"/>
            </a:endParaRPr>
          </a:p>
        </p:txBody>
      </p:sp>
      <p:sp>
        <p:nvSpPr>
          <p:cNvPr id="9" name="ZoneTexte 23">
            <a:extLst>
              <a:ext uri="{FF2B5EF4-FFF2-40B4-BE49-F238E27FC236}">
                <a16:creationId xmlns:a16="http://schemas.microsoft.com/office/drawing/2014/main" id="{C7BA51C0-BF52-B376-C92F-832936543555}"/>
              </a:ext>
            </a:extLst>
          </p:cNvPr>
          <p:cNvSpPr txBox="1"/>
          <p:nvPr/>
        </p:nvSpPr>
        <p:spPr>
          <a:xfrm>
            <a:off x="721012" y="2971174"/>
            <a:ext cx="3645514" cy="461665"/>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latin typeface="IBM Plex Sans"/>
              </a:rPr>
              <a:t>Cosine Similarity Loss</a:t>
            </a:r>
            <a:endParaRPr lang="en-US" sz="2400" b="1">
              <a:latin typeface="IBM Plex Sans" panose="020B0503050203000203" pitchFamily="34" charset="0"/>
            </a:endParaRPr>
          </a:p>
        </p:txBody>
      </p:sp>
      <p:sp>
        <p:nvSpPr>
          <p:cNvPr id="10" name="ZoneTexte 23">
            <a:extLst>
              <a:ext uri="{FF2B5EF4-FFF2-40B4-BE49-F238E27FC236}">
                <a16:creationId xmlns:a16="http://schemas.microsoft.com/office/drawing/2014/main" id="{2BA29FD8-F5C6-B5AC-B52C-F5734FA92B96}"/>
              </a:ext>
            </a:extLst>
          </p:cNvPr>
          <p:cNvSpPr txBox="1"/>
          <p:nvPr/>
        </p:nvSpPr>
        <p:spPr>
          <a:xfrm>
            <a:off x="1335528" y="3880658"/>
            <a:ext cx="1859321" cy="461665"/>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latin typeface="IBM Plex Sans"/>
              </a:rPr>
              <a:t>MSE Loss</a:t>
            </a:r>
            <a:endParaRPr lang="en-US" sz="2400" b="1">
              <a:latin typeface="IBM Plex Sans" panose="020B0503050203000203" pitchFamily="34" charset="0"/>
            </a:endParaRPr>
          </a:p>
        </p:txBody>
      </p:sp>
      <p:sp>
        <p:nvSpPr>
          <p:cNvPr id="15" name="ZoneTexte 23">
            <a:extLst>
              <a:ext uri="{FF2B5EF4-FFF2-40B4-BE49-F238E27FC236}">
                <a16:creationId xmlns:a16="http://schemas.microsoft.com/office/drawing/2014/main" id="{BD2083C7-F566-E461-D791-134B96F01925}"/>
              </a:ext>
            </a:extLst>
          </p:cNvPr>
          <p:cNvSpPr txBox="1"/>
          <p:nvPr/>
        </p:nvSpPr>
        <p:spPr>
          <a:xfrm>
            <a:off x="819334" y="1717561"/>
            <a:ext cx="3162095" cy="461665"/>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latin typeface="IBM Plex Sans"/>
              </a:rPr>
              <a:t>Cross-Entropy Loss</a:t>
            </a:r>
            <a:endParaRPr lang="en-US" sz="2400" b="1">
              <a:latin typeface="IBM Plex Sans" panose="020B0503050203000203" pitchFamily="34" charset="0"/>
            </a:endParaRPr>
          </a:p>
        </p:txBody>
      </p:sp>
      <p:pic>
        <p:nvPicPr>
          <p:cNvPr id="18" name="Image 17" descr="Une image contenant noir, obscurité&#10;&#10;Description générée automatiquement">
            <a:extLst>
              <a:ext uri="{FF2B5EF4-FFF2-40B4-BE49-F238E27FC236}">
                <a16:creationId xmlns:a16="http://schemas.microsoft.com/office/drawing/2014/main" id="{2EEFE444-304B-6AAF-A40D-23D04ABDB43F}"/>
              </a:ext>
            </a:extLst>
          </p:cNvPr>
          <p:cNvPicPr>
            <a:picLocks noChangeAspect="1"/>
          </p:cNvPicPr>
          <p:nvPr/>
        </p:nvPicPr>
        <p:blipFill>
          <a:blip r:embed="rId3"/>
          <a:stretch>
            <a:fillRect/>
          </a:stretch>
        </p:blipFill>
        <p:spPr>
          <a:xfrm>
            <a:off x="5958080" y="1632632"/>
            <a:ext cx="4495800" cy="628650"/>
          </a:xfrm>
          <a:prstGeom prst="rect">
            <a:avLst/>
          </a:prstGeom>
        </p:spPr>
      </p:pic>
      <p:pic>
        <p:nvPicPr>
          <p:cNvPr id="19" name="Image 18" descr="Une image contenant noir, obscurité&#10;&#10;Description générée automatiquement">
            <a:extLst>
              <a:ext uri="{FF2B5EF4-FFF2-40B4-BE49-F238E27FC236}">
                <a16:creationId xmlns:a16="http://schemas.microsoft.com/office/drawing/2014/main" id="{E6C765A9-DED8-23E9-ECB1-BA5EB3EFB9E0}"/>
              </a:ext>
            </a:extLst>
          </p:cNvPr>
          <p:cNvPicPr>
            <a:picLocks noChangeAspect="1"/>
          </p:cNvPicPr>
          <p:nvPr/>
        </p:nvPicPr>
        <p:blipFill>
          <a:blip r:embed="rId4"/>
          <a:stretch>
            <a:fillRect/>
          </a:stretch>
        </p:blipFill>
        <p:spPr>
          <a:xfrm>
            <a:off x="7144689" y="3876817"/>
            <a:ext cx="2133600" cy="628650"/>
          </a:xfrm>
          <a:prstGeom prst="rect">
            <a:avLst/>
          </a:prstGeom>
        </p:spPr>
      </p:pic>
      <p:pic>
        <p:nvPicPr>
          <p:cNvPr id="20" name="Image 19" descr="Une image contenant noir, obscurité&#10;&#10;Description générée automatiquement">
            <a:extLst>
              <a:ext uri="{FF2B5EF4-FFF2-40B4-BE49-F238E27FC236}">
                <a16:creationId xmlns:a16="http://schemas.microsoft.com/office/drawing/2014/main" id="{2ED7CE15-F01C-0ADD-9D55-93F95624E693}"/>
              </a:ext>
            </a:extLst>
          </p:cNvPr>
          <p:cNvPicPr>
            <a:picLocks noChangeAspect="1"/>
          </p:cNvPicPr>
          <p:nvPr/>
        </p:nvPicPr>
        <p:blipFill>
          <a:blip r:embed="rId5"/>
          <a:stretch>
            <a:fillRect/>
          </a:stretch>
        </p:blipFill>
        <p:spPr>
          <a:xfrm>
            <a:off x="6652128" y="2601976"/>
            <a:ext cx="2905125" cy="752475"/>
          </a:xfrm>
          <a:prstGeom prst="rect">
            <a:avLst/>
          </a:prstGeom>
        </p:spPr>
      </p:pic>
      <p:pic>
        <p:nvPicPr>
          <p:cNvPr id="21" name="Image 20">
            <a:extLst>
              <a:ext uri="{FF2B5EF4-FFF2-40B4-BE49-F238E27FC236}">
                <a16:creationId xmlns:a16="http://schemas.microsoft.com/office/drawing/2014/main" id="{B2993C38-12BC-B97B-678E-B75D2BE3EA7F}"/>
              </a:ext>
            </a:extLst>
          </p:cNvPr>
          <p:cNvPicPr>
            <a:picLocks noChangeAspect="1"/>
          </p:cNvPicPr>
          <p:nvPr/>
        </p:nvPicPr>
        <p:blipFill>
          <a:blip r:embed="rId6"/>
          <a:stretch>
            <a:fillRect/>
          </a:stretch>
        </p:blipFill>
        <p:spPr>
          <a:xfrm>
            <a:off x="5556713" y="5166705"/>
            <a:ext cx="5086350" cy="257175"/>
          </a:xfrm>
          <a:prstGeom prst="rect">
            <a:avLst/>
          </a:prstGeom>
        </p:spPr>
      </p:pic>
    </p:spTree>
    <p:extLst>
      <p:ext uri="{BB962C8B-B14F-4D97-AF65-F5344CB8AC3E}">
        <p14:creationId xmlns:p14="http://schemas.microsoft.com/office/powerpoint/2010/main" val="129820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0AE379-B054-D164-22B6-7372B08C75E9}"/>
              </a:ext>
            </a:extLst>
          </p:cNvPr>
          <p:cNvSpPr txBox="1"/>
          <p:nvPr/>
        </p:nvSpPr>
        <p:spPr>
          <a:xfrm>
            <a:off x="741683" y="1361644"/>
            <a:ext cx="10370106" cy="4801314"/>
          </a:xfrm>
          <a:prstGeom prst="rect">
            <a:avLst/>
          </a:prstGeom>
          <a:noFill/>
        </p:spPr>
        <p:txBody>
          <a:bodyPr wrap="square">
            <a:spAutoFit/>
          </a:bodyPr>
          <a:lstStyle/>
          <a:p>
            <a:pPr fontAlgn="base"/>
            <a:r>
              <a:rPr lang="en-GB" b="0" i="0" dirty="0">
                <a:solidFill>
                  <a:srgbClr val="000000"/>
                </a:solidFill>
                <a:effectLst/>
                <a:highlight>
                  <a:srgbClr val="FFFFFF"/>
                </a:highlight>
                <a:latin typeface="WordVisiCarriageReturn_MSFontService"/>
              </a:rPr>
              <a:t> </a:t>
            </a:r>
            <a:r>
              <a:rPr lang="en-GB" i="1" dirty="0">
                <a:solidFill>
                  <a:srgbClr val="000000"/>
                </a:solidFill>
                <a:highlight>
                  <a:srgbClr val="FFFFFF"/>
                </a:highlight>
                <a:latin typeface="Aptos" panose="020B0004020202020204" pitchFamily="34" charset="0"/>
              </a:rPr>
              <a:t>Input : Dataset D consisting of n (=87) subjects of GSR signals, Model parameters </a:t>
            </a:r>
            <a:endParaRPr lang="en-GB" i="1" dirty="0">
              <a:solidFill>
                <a:srgbClr val="000000"/>
              </a:solidFill>
              <a:highlight>
                <a:srgbClr val="FFFFFF"/>
              </a:highlight>
              <a:latin typeface="Segoe UI" panose="020B0502040204020203" pitchFamily="34" charset="0"/>
            </a:endParaRPr>
          </a:p>
          <a:p>
            <a:pPr algn="l" rtl="0" fontAlgn="base"/>
            <a:endParaRPr lang="en-GB" b="0" i="0" dirty="0">
              <a:solidFill>
                <a:srgbClr val="000000"/>
              </a:solidFill>
              <a:effectLst/>
              <a:highlight>
                <a:srgbClr val="FFFFFF"/>
              </a:highlight>
              <a:latin typeface="Segoe UI" panose="020B0502040204020203" pitchFamily="34" charset="0"/>
            </a:endParaRPr>
          </a:p>
          <a:p>
            <a:pPr algn="just" rtl="0" fontAlgn="base">
              <a:buFont typeface="Arial" panose="020B0604020202020204" pitchFamily="34" charset="0"/>
              <a:buChar char="•"/>
            </a:pPr>
            <a:r>
              <a:rPr lang="en-GB" b="1" i="0" dirty="0">
                <a:solidFill>
                  <a:srgbClr val="000000"/>
                </a:solidFill>
                <a:effectLst/>
                <a:highlight>
                  <a:srgbClr val="FFFFFF"/>
                </a:highlight>
                <a:latin typeface="Aptos" panose="020B0004020202020204" pitchFamily="34" charset="0"/>
              </a:rPr>
              <a:t>Perform Leave-One-Out Cross-Validation (LOOCV)</a:t>
            </a:r>
            <a:r>
              <a:rPr lang="en-GB" b="0" i="0" dirty="0">
                <a:solidFill>
                  <a:srgbClr val="000000"/>
                </a:solidFill>
                <a:effectLst/>
                <a:highlight>
                  <a:srgbClr val="FFFFFF"/>
                </a:highlight>
                <a:latin typeface="Aptos" panose="020B0004020202020204" pitchFamily="34" charset="0"/>
              </a:rPr>
              <a:t> : </a:t>
            </a:r>
          </a:p>
          <a:p>
            <a:pPr algn="just" rtl="0" fontAlgn="base"/>
            <a:r>
              <a:rPr lang="en-GB" b="0" i="0" dirty="0">
                <a:solidFill>
                  <a:srgbClr val="000000"/>
                </a:solidFill>
                <a:effectLst/>
                <a:highlight>
                  <a:srgbClr val="FFFFFF"/>
                </a:highlight>
                <a:latin typeface="Aptos" panose="020B0004020202020204" pitchFamily="34" charset="0"/>
              </a:rPr>
              <a:t> </a:t>
            </a:r>
            <a:endParaRPr lang="en-GB" b="0" i="0" dirty="0">
              <a:solidFill>
                <a:srgbClr val="000000"/>
              </a:solidFill>
              <a:effectLst/>
              <a:highlight>
                <a:srgbClr val="FFFFFF"/>
              </a:highlight>
              <a:latin typeface="Segoe UI" panose="020B0502040204020203" pitchFamily="34" charset="0"/>
            </a:endParaRPr>
          </a:p>
          <a:p>
            <a:pPr algn="just" rtl="0" fontAlgn="base"/>
            <a:r>
              <a:rPr lang="en-GB" b="0" i="0" dirty="0">
                <a:solidFill>
                  <a:srgbClr val="000000"/>
                </a:solidFill>
                <a:effectLst/>
                <a:highlight>
                  <a:srgbClr val="FFFFFF"/>
                </a:highlight>
                <a:latin typeface="Aptos" panose="020B0004020202020204" pitchFamily="34" charset="0"/>
              </a:rPr>
              <a:t>For each subject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in the remaining dataset: </a:t>
            </a:r>
            <a:endParaRPr lang="en-GB" b="0" i="0" dirty="0">
              <a:solidFill>
                <a:srgbClr val="000000"/>
              </a:solidFill>
              <a:effectLst/>
              <a:highlight>
                <a:srgbClr val="FFFFFF"/>
              </a:highlight>
              <a:latin typeface="Segoe UI" panose="020B0502040204020203" pitchFamily="34" charset="0"/>
            </a:endParaRPr>
          </a:p>
          <a:p>
            <a:pPr algn="just" rtl="0" fontAlgn="base"/>
            <a:r>
              <a:rPr lang="en-GB" b="0" i="0" dirty="0">
                <a:solidFill>
                  <a:srgbClr val="000000"/>
                </a:solidFill>
                <a:effectLst/>
                <a:highlight>
                  <a:srgbClr val="FFFFFF"/>
                </a:highlight>
                <a:latin typeface="Aptos" panose="020B0004020202020204" pitchFamily="34" charset="0"/>
              </a:rPr>
              <a:t>   - Let </a:t>
            </a:r>
            <a:r>
              <a:rPr lang="en-GB" b="0" i="0" dirty="0" err="1">
                <a:solidFill>
                  <a:srgbClr val="000000"/>
                </a:solidFill>
                <a:effectLst/>
                <a:highlight>
                  <a:srgbClr val="FFFFFF"/>
                </a:highlight>
                <a:latin typeface="Aptos" panose="020B0004020202020204" pitchFamily="34" charset="0"/>
              </a:rPr>
              <a:t>Dtrain</a:t>
            </a:r>
            <a:r>
              <a:rPr lang="en-GB" b="0" i="0" dirty="0">
                <a:solidFill>
                  <a:srgbClr val="000000"/>
                </a:solidFill>
                <a:effectLst/>
                <a:highlight>
                  <a:srgbClr val="FFFFFF"/>
                </a:highlight>
                <a:latin typeface="Aptos" panose="020B0004020202020204" pitchFamily="34" charset="0"/>
              </a:rPr>
              <a: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denote the dataset with subject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removed </a:t>
            </a:r>
            <a:endParaRPr lang="en-GB" b="0" i="0" dirty="0">
              <a:solidFill>
                <a:srgbClr val="000000"/>
              </a:solidFill>
              <a:effectLst/>
              <a:highlight>
                <a:srgbClr val="FFFFFF"/>
              </a:highlight>
              <a:latin typeface="Segoe UI" panose="020B0502040204020203" pitchFamily="34" charset="0"/>
            </a:endParaRPr>
          </a:p>
          <a:p>
            <a:pPr algn="just" rtl="0" fontAlgn="base"/>
            <a:r>
              <a:rPr lang="en-GB" b="0" i="0" dirty="0">
                <a:solidFill>
                  <a:srgbClr val="000000"/>
                </a:solidFill>
                <a:effectLst/>
                <a:highlight>
                  <a:srgbClr val="FFFFFF"/>
                </a:highlight>
                <a:latin typeface="Aptos" panose="020B0004020202020204" pitchFamily="34" charset="0"/>
              </a:rPr>
              <a:t>   - Let </a:t>
            </a:r>
            <a:r>
              <a:rPr lang="en-GB" b="0" i="0" dirty="0" err="1">
                <a:solidFill>
                  <a:srgbClr val="000000"/>
                </a:solidFill>
                <a:effectLst/>
                <a:highlight>
                  <a:srgbClr val="FFFFFF"/>
                </a:highlight>
                <a:latin typeface="Aptos" panose="020B0004020202020204" pitchFamily="34" charset="0"/>
              </a:rPr>
              <a:t>Dtest</a:t>
            </a:r>
            <a:r>
              <a:rPr lang="en-GB" b="0" i="0" dirty="0">
                <a:solidFill>
                  <a:srgbClr val="000000"/>
                </a:solidFill>
                <a:effectLst/>
                <a:highlight>
                  <a:srgbClr val="FFFFFF"/>
                </a:highlight>
                <a:latin typeface="Aptos" panose="020B0004020202020204" pitchFamily="34" charset="0"/>
              </a:rPr>
              <a: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denote the data for subject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a:t>
            </a:r>
            <a:endParaRPr lang="en-GB" b="0" i="0" dirty="0">
              <a:solidFill>
                <a:srgbClr val="000000"/>
              </a:solidFill>
              <a:effectLst/>
              <a:highlight>
                <a:srgbClr val="FFFFFF"/>
              </a:highlight>
              <a:latin typeface="Segoe UI" panose="020B0502040204020203" pitchFamily="34" charset="0"/>
            </a:endParaRPr>
          </a:p>
          <a:p>
            <a:pPr algn="l" rtl="0" fontAlgn="base"/>
            <a:r>
              <a:rPr lang="en-GB" b="0" i="0" dirty="0">
                <a:solidFill>
                  <a:srgbClr val="000000"/>
                </a:solidFill>
                <a:effectLst/>
                <a:highlight>
                  <a:srgbClr val="FFFFFF"/>
                </a:highlight>
                <a:latin typeface="Aptos" panose="020B0004020202020204" pitchFamily="34" charset="0"/>
              </a:rPr>
              <a:t> </a:t>
            </a:r>
            <a:endParaRPr lang="en-GB" b="0" i="0" dirty="0">
              <a:solidFill>
                <a:srgbClr val="000000"/>
              </a:solidFill>
              <a:effectLst/>
              <a:highlight>
                <a:srgbClr val="FFFFFF"/>
              </a:highlight>
              <a:latin typeface="Segoe UI" panose="020B0502040204020203" pitchFamily="34" charset="0"/>
            </a:endParaRPr>
          </a:p>
          <a:p>
            <a:pPr algn="just" rtl="0" fontAlgn="base"/>
            <a:r>
              <a:rPr lang="en-GB" b="0" i="0" dirty="0">
                <a:solidFill>
                  <a:srgbClr val="000000"/>
                </a:solidFill>
                <a:effectLst/>
                <a:highlight>
                  <a:srgbClr val="FFFFFF"/>
                </a:highlight>
                <a:latin typeface="Aptos" panose="020B0004020202020204" pitchFamily="34" charset="0"/>
              </a:rPr>
              <a:t>           For each replication j = 1 to k: </a:t>
            </a:r>
            <a:endParaRPr lang="en-GB" b="0" i="0" dirty="0">
              <a:solidFill>
                <a:srgbClr val="000000"/>
              </a:solidFill>
              <a:effectLst/>
              <a:highlight>
                <a:srgbClr val="FFFFFF"/>
              </a:highlight>
              <a:latin typeface="Segoe UI" panose="020B0502040204020203" pitchFamily="34" charset="0"/>
            </a:endParaRPr>
          </a:p>
          <a:p>
            <a:pPr algn="just" rtl="0" fontAlgn="base"/>
            <a:r>
              <a:rPr lang="en-GB" b="0" i="0" dirty="0">
                <a:solidFill>
                  <a:srgbClr val="000000"/>
                </a:solidFill>
                <a:effectLst/>
                <a:highlight>
                  <a:srgbClr val="FFFFFF"/>
                </a:highlight>
                <a:latin typeface="Aptos" panose="020B0004020202020204" pitchFamily="34" charset="0"/>
              </a:rPr>
              <a:t>1) Train the model on </a:t>
            </a:r>
            <a:r>
              <a:rPr lang="en-GB" b="0" i="0" dirty="0" err="1">
                <a:solidFill>
                  <a:srgbClr val="000000"/>
                </a:solidFill>
                <a:effectLst/>
                <a:highlight>
                  <a:srgbClr val="FFFFFF"/>
                </a:highlight>
                <a:latin typeface="Aptos" panose="020B0004020202020204" pitchFamily="34" charset="0"/>
              </a:rPr>
              <a:t>Dtrain</a:t>
            </a:r>
            <a:r>
              <a:rPr lang="en-GB" b="0" i="0" dirty="0">
                <a:solidFill>
                  <a:srgbClr val="000000"/>
                </a:solidFill>
                <a:effectLst/>
                <a:highlight>
                  <a:srgbClr val="FFFFFF"/>
                </a:highlight>
                <a:latin typeface="Aptos" panose="020B0004020202020204" pitchFamily="34" charset="0"/>
              </a:rPr>
              <a: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until 100 epochs: </a:t>
            </a:r>
            <a:r>
              <a:rPr lang="en-GB" b="0" i="0" dirty="0" err="1">
                <a:solidFill>
                  <a:srgbClr val="000000"/>
                </a:solidFill>
                <a:effectLst/>
                <a:highlight>
                  <a:srgbClr val="FFFFFF"/>
                </a:highlight>
                <a:latin typeface="Aptos" panose="020B0004020202020204" pitchFamily="34" charset="0"/>
              </a:rPr>
              <a:t>Mj</a:t>
            </a:r>
            <a:r>
              <a:rPr lang="en-GB" b="0" i="0" dirty="0">
                <a:solidFill>
                  <a:srgbClr val="000000"/>
                </a:solidFill>
                <a:effectLst/>
                <a:highlight>
                  <a:srgbClr val="FFFFFF"/>
                </a:highlight>
                <a:latin typeface="Aptos" panose="020B0004020202020204" pitchFamily="34" charset="0"/>
              </a:rPr>
              <a:t>  = Train( </a:t>
            </a:r>
            <a:r>
              <a:rPr lang="en-GB" b="0" i="0" dirty="0" err="1">
                <a:solidFill>
                  <a:srgbClr val="000000"/>
                </a:solidFill>
                <a:effectLst/>
                <a:highlight>
                  <a:srgbClr val="FFFFFF"/>
                </a:highlight>
                <a:latin typeface="Aptos" panose="020B0004020202020204" pitchFamily="34" charset="0"/>
              </a:rPr>
              <a:t>Dtrain</a:t>
            </a:r>
            <a:r>
              <a:rPr lang="en-GB" b="0" i="0" dirty="0">
                <a:solidFill>
                  <a:srgbClr val="000000"/>
                </a:solidFill>
                <a:effectLst/>
                <a:highlight>
                  <a:srgbClr val="FFFFFF"/>
                </a:highlight>
                <a:latin typeface="Aptos" panose="020B0004020202020204" pitchFamily="34" charset="0"/>
              </a:rPr>
              <a: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 parameters, n ) </a:t>
            </a:r>
            <a:endParaRPr lang="en-GB" b="0" i="0" dirty="0">
              <a:solidFill>
                <a:srgbClr val="000000"/>
              </a:solidFill>
              <a:effectLst/>
              <a:highlight>
                <a:srgbClr val="FFFFFF"/>
              </a:highlight>
              <a:latin typeface="Segoe UI" panose="020B0502040204020203" pitchFamily="34" charset="0"/>
            </a:endParaRPr>
          </a:p>
          <a:p>
            <a:pPr algn="just" rtl="0" fontAlgn="base"/>
            <a:r>
              <a:rPr lang="en-GB" b="0" i="0" dirty="0">
                <a:solidFill>
                  <a:srgbClr val="000000"/>
                </a:solidFill>
                <a:effectLst/>
                <a:highlight>
                  <a:srgbClr val="FFFFFF"/>
                </a:highlight>
                <a:latin typeface="Aptos" panose="020B0004020202020204" pitchFamily="34" charset="0"/>
              </a:rPr>
              <a:t>2) Validate the model on </a:t>
            </a:r>
            <a:r>
              <a:rPr lang="en-GB" b="0" i="0" dirty="0" err="1">
                <a:solidFill>
                  <a:srgbClr val="000000"/>
                </a:solidFill>
                <a:effectLst/>
                <a:highlight>
                  <a:srgbClr val="FFFFFF"/>
                </a:highlight>
                <a:latin typeface="Aptos" panose="020B0004020202020204" pitchFamily="34" charset="0"/>
              </a:rPr>
              <a:t>Dvalidation</a:t>
            </a:r>
            <a:r>
              <a:rPr lang="en-GB" b="0" i="0" dirty="0">
                <a:solidFill>
                  <a:srgbClr val="000000"/>
                </a:solidFill>
                <a:effectLst/>
                <a:highlight>
                  <a:srgbClr val="FFFFFF"/>
                </a:highlight>
                <a:latin typeface="Aptos" panose="020B0004020202020204" pitchFamily="34" charset="0"/>
              </a:rPr>
              <a: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 </a:t>
            </a:r>
            <a:r>
              <a:rPr lang="en-GB" b="0" i="0" dirty="0" err="1">
                <a:solidFill>
                  <a:srgbClr val="000000"/>
                </a:solidFill>
                <a:effectLst/>
                <a:highlight>
                  <a:srgbClr val="FFFFFF"/>
                </a:highlight>
                <a:latin typeface="Aptos" panose="020B0004020202020204" pitchFamily="34" charset="0"/>
              </a:rPr>
              <a:t>Accj</a:t>
            </a:r>
            <a:r>
              <a:rPr lang="en-GB" b="0" i="0" dirty="0">
                <a:solidFill>
                  <a:srgbClr val="000000"/>
                </a:solidFill>
                <a:effectLst/>
                <a:highlight>
                  <a:srgbClr val="FFFFFF"/>
                </a:highlight>
                <a:latin typeface="Aptos" panose="020B0004020202020204" pitchFamily="34" charset="0"/>
              </a:rPr>
              <a:t> = Evaluate( </a:t>
            </a:r>
            <a:r>
              <a:rPr lang="en-GB" b="0" i="0" dirty="0" err="1">
                <a:solidFill>
                  <a:srgbClr val="000000"/>
                </a:solidFill>
                <a:effectLst/>
                <a:highlight>
                  <a:srgbClr val="FFFFFF"/>
                </a:highlight>
                <a:latin typeface="Aptos" panose="020B0004020202020204" pitchFamily="34" charset="0"/>
              </a:rPr>
              <a:t>Mj</a:t>
            </a:r>
            <a:r>
              <a:rPr lang="en-GB" b="0" i="0" dirty="0">
                <a:solidFill>
                  <a:srgbClr val="000000"/>
                </a:solidFill>
                <a:effectLst/>
                <a:highlight>
                  <a:srgbClr val="FFFFFF"/>
                </a:highlight>
                <a:latin typeface="Aptos" panose="020B0004020202020204" pitchFamily="34" charset="0"/>
              </a:rPr>
              <a:t> , </a:t>
            </a:r>
            <a:r>
              <a:rPr lang="en-GB" b="0" i="0" dirty="0" err="1">
                <a:solidFill>
                  <a:srgbClr val="000000"/>
                </a:solidFill>
                <a:effectLst/>
                <a:highlight>
                  <a:srgbClr val="FFFFFF"/>
                </a:highlight>
                <a:latin typeface="Aptos" panose="020B0004020202020204" pitchFamily="34" charset="0"/>
              </a:rPr>
              <a:t>Dvalidation</a:t>
            </a:r>
            <a:r>
              <a:rPr lang="en-GB" b="0" i="0" dirty="0">
                <a:solidFill>
                  <a:srgbClr val="000000"/>
                </a:solidFill>
                <a:effectLst/>
                <a:highlight>
                  <a:srgbClr val="FFFFFF"/>
                </a:highlight>
                <a:latin typeface="Aptos" panose="020B0004020202020204" pitchFamily="34" charset="0"/>
              </a:rPr>
              <a: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 </a:t>
            </a:r>
            <a:endParaRPr lang="en-GB" b="0" i="0" dirty="0">
              <a:solidFill>
                <a:srgbClr val="000000"/>
              </a:solidFill>
              <a:effectLst/>
              <a:highlight>
                <a:srgbClr val="FFFFFF"/>
              </a:highlight>
              <a:latin typeface="Segoe UI" panose="020B0502040204020203" pitchFamily="34" charset="0"/>
            </a:endParaRPr>
          </a:p>
          <a:p>
            <a:pPr algn="just" rtl="0" fontAlgn="base"/>
            <a:r>
              <a:rPr lang="en-GB" b="0" i="0" dirty="0">
                <a:solidFill>
                  <a:srgbClr val="000000"/>
                </a:solidFill>
                <a:effectLst/>
                <a:highlight>
                  <a:srgbClr val="FFFFFF"/>
                </a:highlight>
                <a:latin typeface="Aptos" panose="020B0004020202020204" pitchFamily="34" charset="0"/>
              </a:rPr>
              <a:t>3) Select the model with the highest validation accuracy: Mi* = argmax( </a:t>
            </a:r>
            <a:r>
              <a:rPr lang="en-GB" b="0" i="0" dirty="0" err="1">
                <a:solidFill>
                  <a:srgbClr val="000000"/>
                </a:solidFill>
                <a:effectLst/>
                <a:highlight>
                  <a:srgbClr val="FFFFFF"/>
                </a:highlight>
                <a:latin typeface="Aptos" panose="020B0004020202020204" pitchFamily="34" charset="0"/>
              </a:rPr>
              <a:t>Accj</a:t>
            </a:r>
            <a:r>
              <a:rPr lang="en-GB" b="0" i="0" dirty="0">
                <a:solidFill>
                  <a:srgbClr val="000000"/>
                </a:solidFill>
                <a:effectLst/>
                <a:highlight>
                  <a:srgbClr val="FFFFFF"/>
                </a:highlight>
                <a:latin typeface="Aptos" panose="020B0004020202020204" pitchFamily="34" charset="0"/>
              </a:rPr>
              <a:t>  ) </a:t>
            </a:r>
            <a:endParaRPr lang="en-GB" b="0" i="0" dirty="0">
              <a:solidFill>
                <a:srgbClr val="000000"/>
              </a:solidFill>
              <a:effectLst/>
              <a:highlight>
                <a:srgbClr val="FFFFFF"/>
              </a:highlight>
              <a:latin typeface="Segoe UI" panose="020B0502040204020203" pitchFamily="34" charset="0"/>
            </a:endParaRPr>
          </a:p>
          <a:p>
            <a:pPr algn="just" rtl="0" fontAlgn="base"/>
            <a:r>
              <a:rPr lang="en-GB" b="0" i="0" dirty="0">
                <a:solidFill>
                  <a:srgbClr val="000000"/>
                </a:solidFill>
                <a:effectLst/>
                <a:highlight>
                  <a:srgbClr val="FFFFFF"/>
                </a:highlight>
                <a:latin typeface="Aptos" panose="020B0004020202020204" pitchFamily="34" charset="0"/>
              </a:rPr>
              <a:t>4) Evaluate the selected model on </a:t>
            </a:r>
            <a:r>
              <a:rPr lang="en-GB" b="0" i="0" dirty="0" err="1">
                <a:solidFill>
                  <a:srgbClr val="000000"/>
                </a:solidFill>
                <a:effectLst/>
                <a:highlight>
                  <a:srgbClr val="FFFFFF"/>
                </a:highlight>
                <a:latin typeface="Aptos" panose="020B0004020202020204" pitchFamily="34" charset="0"/>
              </a:rPr>
              <a:t>Dtest</a:t>
            </a:r>
            <a:r>
              <a:rPr lang="en-GB" b="0" i="0" dirty="0">
                <a:solidFill>
                  <a:srgbClr val="000000"/>
                </a:solidFill>
                <a:effectLst/>
                <a:highlight>
                  <a:srgbClr val="FFFFFF"/>
                </a:highlight>
                <a:latin typeface="Aptos" panose="020B0004020202020204" pitchFamily="34" charset="0"/>
              </a:rPr>
              <a: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 </a:t>
            </a:r>
            <a:r>
              <a:rPr lang="en-GB" b="0" i="0" dirty="0" err="1">
                <a:solidFill>
                  <a:srgbClr val="000000"/>
                </a:solidFill>
                <a:effectLst/>
                <a:highlight>
                  <a:srgbClr val="FFFFFF"/>
                </a:highlight>
                <a:latin typeface="Aptos" panose="020B0004020202020204" pitchFamily="34" charset="0"/>
              </a:rPr>
              <a:t>Acctest</a:t>
            </a:r>
            <a:r>
              <a:rPr lang="en-GB" b="0" i="0" dirty="0">
                <a:solidFill>
                  <a:srgbClr val="000000"/>
                </a:solidFill>
                <a:effectLst/>
                <a:highlight>
                  <a:srgbClr val="FFFFFF"/>
                </a:highlight>
                <a:latin typeface="Aptos" panose="020B0004020202020204" pitchFamily="34" charset="0"/>
              </a:rPr>
              <a: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 Evaluate( Mi* , </a:t>
            </a:r>
            <a:r>
              <a:rPr lang="en-GB" b="0" i="0" dirty="0" err="1">
                <a:solidFill>
                  <a:srgbClr val="000000"/>
                </a:solidFill>
                <a:effectLst/>
                <a:highlight>
                  <a:srgbClr val="FFFFFF"/>
                </a:highlight>
                <a:latin typeface="Aptos" panose="020B0004020202020204" pitchFamily="34" charset="0"/>
              </a:rPr>
              <a:t>Dtest</a:t>
            </a:r>
            <a:r>
              <a:rPr lang="en-GB" b="0" i="0" dirty="0">
                <a:solidFill>
                  <a:srgbClr val="000000"/>
                </a:solidFill>
                <a:effectLst/>
                <a:highlight>
                  <a:srgbClr val="FFFFFF"/>
                </a:highlight>
                <a:latin typeface="Aptos" panose="020B0004020202020204" pitchFamily="34" charset="0"/>
              </a:rPr>
              <a:t> </a:t>
            </a:r>
            <a:r>
              <a:rPr lang="en-GB" b="0" i="0" dirty="0" err="1">
                <a:solidFill>
                  <a:srgbClr val="000000"/>
                </a:solidFill>
                <a:effectLst/>
                <a:highlight>
                  <a:srgbClr val="FFFFFF"/>
                </a:highlight>
                <a:latin typeface="Aptos" panose="020B0004020202020204" pitchFamily="34" charset="0"/>
              </a:rPr>
              <a:t>i</a:t>
            </a:r>
            <a:r>
              <a:rPr lang="en-GB" b="0" i="0" dirty="0">
                <a:solidFill>
                  <a:srgbClr val="000000"/>
                </a:solidFill>
                <a:effectLst/>
                <a:highlight>
                  <a:srgbClr val="FFFFFF"/>
                </a:highlight>
                <a:latin typeface="Aptos" panose="020B0004020202020204" pitchFamily="34" charset="0"/>
              </a:rPr>
              <a:t> ) </a:t>
            </a:r>
            <a:endParaRPr lang="en-GB" b="0" i="0" dirty="0">
              <a:solidFill>
                <a:srgbClr val="000000"/>
              </a:solidFill>
              <a:effectLst/>
              <a:highlight>
                <a:srgbClr val="FFFFFF"/>
              </a:highlight>
              <a:latin typeface="Segoe UI" panose="020B0502040204020203" pitchFamily="34" charset="0"/>
            </a:endParaRPr>
          </a:p>
          <a:p>
            <a:pPr algn="just" rtl="0" fontAlgn="base"/>
            <a:r>
              <a:rPr lang="en-GB" b="0" i="0" dirty="0">
                <a:solidFill>
                  <a:srgbClr val="000000"/>
                </a:solidFill>
                <a:effectLst/>
                <a:highlight>
                  <a:srgbClr val="FFFFFF"/>
                </a:highlight>
                <a:latin typeface="Aptos" panose="020B0004020202020204" pitchFamily="34" charset="0"/>
              </a:rPr>
              <a:t>5) Compute the average accuracy over all subjects:  </a:t>
            </a:r>
            <a:r>
              <a:rPr lang="en-GB" b="0" i="0" dirty="0" err="1">
                <a:solidFill>
                  <a:srgbClr val="000000"/>
                </a:solidFill>
                <a:effectLst/>
                <a:highlight>
                  <a:srgbClr val="FFFFFF"/>
                </a:highlight>
                <a:latin typeface="Aptos" panose="020B0004020202020204" pitchFamily="34" charset="0"/>
              </a:rPr>
              <a:t>AVGAcc</a:t>
            </a:r>
            <a:r>
              <a:rPr lang="en-GB" b="0" i="0" dirty="0">
                <a:solidFill>
                  <a:srgbClr val="000000"/>
                </a:solidFill>
                <a:effectLst/>
                <a:highlight>
                  <a:srgbClr val="FFFFFF"/>
                </a:highlight>
                <a:latin typeface="Aptos" panose="020B0004020202020204" pitchFamily="34" charset="0"/>
              </a:rPr>
              <a:t> = (1/n) *Σ(</a:t>
            </a:r>
            <a:r>
              <a:rPr lang="en-GB" b="0" i="0" dirty="0" err="1">
                <a:solidFill>
                  <a:srgbClr val="000000"/>
                </a:solidFill>
                <a:effectLst/>
                <a:highlight>
                  <a:srgbClr val="FFFFFF"/>
                </a:highlight>
                <a:latin typeface="Aptos" panose="020B0004020202020204" pitchFamily="34" charset="0"/>
              </a:rPr>
              <a:t>Acctesti</a:t>
            </a:r>
            <a:r>
              <a:rPr lang="en-GB" b="0" i="0" dirty="0">
                <a:solidFill>
                  <a:srgbClr val="000000"/>
                </a:solidFill>
                <a:effectLst/>
                <a:highlight>
                  <a:srgbClr val="FFFFFF"/>
                </a:highlight>
                <a:latin typeface="Aptos" panose="020B0004020202020204" pitchFamily="34" charset="0"/>
              </a:rPr>
              <a:t> )</a:t>
            </a:r>
            <a:r>
              <a:rPr lang="en-GB" b="0" i="0" dirty="0">
                <a:solidFill>
                  <a:srgbClr val="000000"/>
                </a:solidFill>
                <a:effectLst/>
                <a:highlight>
                  <a:srgbClr val="FFFFFF"/>
                </a:highlight>
                <a:latin typeface="WordVisiCarriageReturn_MSFontService"/>
              </a:rPr>
              <a:t> </a:t>
            </a:r>
            <a:br>
              <a:rPr lang="en-GB" b="0" i="0" dirty="0">
                <a:solidFill>
                  <a:srgbClr val="000000"/>
                </a:solidFill>
                <a:effectLst/>
                <a:highlight>
                  <a:srgbClr val="FFFFFF"/>
                </a:highlight>
                <a:latin typeface="WordVisiCarriageReturn_MSFontService"/>
              </a:rPr>
            </a:br>
            <a:r>
              <a:rPr lang="en-GB" b="0" i="0" dirty="0">
                <a:solidFill>
                  <a:srgbClr val="000000"/>
                </a:solidFill>
                <a:effectLst/>
                <a:highlight>
                  <a:srgbClr val="FFFFFF"/>
                </a:highlight>
                <a:latin typeface="Aptos" panose="020B0004020202020204" pitchFamily="34" charset="0"/>
              </a:rPr>
              <a:t> </a:t>
            </a:r>
            <a:endParaRPr lang="en-GB" b="0" i="0" dirty="0">
              <a:solidFill>
                <a:srgbClr val="000000"/>
              </a:solidFill>
              <a:effectLst/>
              <a:highlight>
                <a:srgbClr val="FFFFFF"/>
              </a:highlight>
              <a:latin typeface="Segoe UI" panose="020B0502040204020203" pitchFamily="34" charset="0"/>
            </a:endParaRPr>
          </a:p>
          <a:p>
            <a:pPr algn="l" rtl="0" fontAlgn="base">
              <a:buFont typeface="Arial" panose="020B0604020202020204" pitchFamily="34" charset="0"/>
              <a:buChar char="•"/>
            </a:pPr>
            <a:r>
              <a:rPr lang="en-GB" b="1" i="0" dirty="0">
                <a:solidFill>
                  <a:srgbClr val="000000"/>
                </a:solidFill>
                <a:effectLst/>
                <a:highlight>
                  <a:srgbClr val="FFFFFF"/>
                </a:highlight>
                <a:latin typeface="Aptos" panose="020B0004020202020204" pitchFamily="34" charset="0"/>
              </a:rPr>
              <a:t>Average accuracy over all LOOCV iterations ( </a:t>
            </a:r>
            <a:r>
              <a:rPr lang="en-GB" b="1" i="0" dirty="0" err="1">
                <a:solidFill>
                  <a:srgbClr val="000000"/>
                </a:solidFill>
                <a:effectLst/>
                <a:highlight>
                  <a:srgbClr val="FFFFFF"/>
                </a:highlight>
                <a:latin typeface="Aptos" panose="020B0004020202020204" pitchFamily="34" charset="0"/>
              </a:rPr>
              <a:t>AVGAcc</a:t>
            </a:r>
            <a:r>
              <a:rPr lang="en-GB" b="1" i="0" dirty="0">
                <a:solidFill>
                  <a:srgbClr val="000000"/>
                </a:solidFill>
                <a:effectLst/>
                <a:highlight>
                  <a:srgbClr val="FFFFFF"/>
                </a:highlight>
                <a:latin typeface="Aptos" panose="020B0004020202020204" pitchFamily="34" charset="0"/>
              </a:rPr>
              <a:t> ) </a:t>
            </a:r>
          </a:p>
          <a:p>
            <a:pPr algn="l" rtl="0" fontAlgn="base"/>
            <a:r>
              <a:rPr lang="en-GB" b="0" i="0" dirty="0">
                <a:solidFill>
                  <a:srgbClr val="000000"/>
                </a:solidFill>
                <a:effectLst/>
                <a:highlight>
                  <a:srgbClr val="FFFFFF"/>
                </a:highlight>
                <a:latin typeface="Aptos" panose="020B0004020202020204" pitchFamily="34" charset="0"/>
              </a:rPr>
              <a:t> </a:t>
            </a:r>
            <a:endParaRPr lang="en-GB" b="0" i="0" dirty="0">
              <a:solidFill>
                <a:srgbClr val="000000"/>
              </a:solidFill>
              <a:effectLst/>
              <a:highlight>
                <a:srgbClr val="FFFFFF"/>
              </a:highlight>
              <a:latin typeface="Segoe UI" panose="020B0502040204020203" pitchFamily="34" charset="0"/>
            </a:endParaRPr>
          </a:p>
        </p:txBody>
      </p:sp>
      <p:sp>
        <p:nvSpPr>
          <p:cNvPr id="4" name="ZoneTexte 25">
            <a:extLst>
              <a:ext uri="{FF2B5EF4-FFF2-40B4-BE49-F238E27FC236}">
                <a16:creationId xmlns:a16="http://schemas.microsoft.com/office/drawing/2014/main" id="{F4F7A34B-39F7-C989-5432-5307C96E61CD}"/>
              </a:ext>
            </a:extLst>
          </p:cNvPr>
          <p:cNvSpPr txBox="1"/>
          <p:nvPr/>
        </p:nvSpPr>
        <p:spPr>
          <a:xfrm>
            <a:off x="353977" y="608347"/>
            <a:ext cx="5381352"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487DAA"/>
                </a:solidFill>
                <a:latin typeface="IBM Plex Sans"/>
              </a:rPr>
              <a:t>Pseudo-algorithm</a:t>
            </a:r>
          </a:p>
        </p:txBody>
      </p:sp>
      <p:sp>
        <p:nvSpPr>
          <p:cNvPr id="2" name="ZoneTexte 16">
            <a:extLst>
              <a:ext uri="{FF2B5EF4-FFF2-40B4-BE49-F238E27FC236}">
                <a16:creationId xmlns:a16="http://schemas.microsoft.com/office/drawing/2014/main" id="{03513CBF-88DF-A712-0172-C3C8B5A407AA}"/>
              </a:ext>
            </a:extLst>
          </p:cNvPr>
          <p:cNvSpPr txBox="1"/>
          <p:nvPr/>
        </p:nvSpPr>
        <p:spPr>
          <a:xfrm>
            <a:off x="11404600" y="6470277"/>
            <a:ext cx="729512"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9/22</a:t>
            </a:r>
            <a:endParaRPr lang="fr-FR" dirty="0">
              <a:latin typeface="IBM Plex Sans" panose="020B0503050203000203" pitchFamily="34" charset="0"/>
            </a:endParaRPr>
          </a:p>
        </p:txBody>
      </p:sp>
    </p:spTree>
    <p:extLst>
      <p:ext uri="{BB962C8B-B14F-4D97-AF65-F5344CB8AC3E}">
        <p14:creationId xmlns:p14="http://schemas.microsoft.com/office/powerpoint/2010/main" val="158389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52D97D-5E83-108B-20F7-776092A62134}"/>
              </a:ext>
            </a:extLst>
          </p:cNvPr>
          <p:cNvSpPr txBox="1"/>
          <p:nvPr/>
        </p:nvSpPr>
        <p:spPr>
          <a:xfrm>
            <a:off x="576071" y="1014563"/>
            <a:ext cx="10828325" cy="4801314"/>
          </a:xfrm>
          <a:prstGeom prst="rect">
            <a:avLst/>
          </a:prstGeom>
          <a:noFill/>
        </p:spPr>
        <p:txBody>
          <a:bodyPr wrap="square">
            <a:spAutoFit/>
          </a:bodyPr>
          <a:lstStyle/>
          <a:p>
            <a:pPr algn="just" rtl="0" fontAlgn="base"/>
            <a:r>
              <a:rPr lang="en-GB" sz="1800" b="1" i="1" dirty="0">
                <a:solidFill>
                  <a:srgbClr val="000000"/>
                </a:solidFill>
                <a:effectLst/>
                <a:highlight>
                  <a:srgbClr val="FFFFFF"/>
                </a:highlight>
                <a:latin typeface="Aptos" panose="020B0004020202020204" pitchFamily="34" charset="0"/>
              </a:rPr>
              <a:t>In this algorithm: </a:t>
            </a:r>
          </a:p>
          <a:p>
            <a:pPr algn="just" rtl="0" fontAlgn="base"/>
            <a:endParaRPr lang="en-GB" sz="1800" b="1" i="0" dirty="0">
              <a:solidFill>
                <a:srgbClr val="000000"/>
              </a:solidFill>
              <a:effectLst/>
              <a:highlight>
                <a:srgbClr val="FFFFFF"/>
              </a:highlight>
              <a:latin typeface="Segoe UI" panose="020B0502040204020203" pitchFamily="34" charset="0"/>
            </a:endParaRPr>
          </a:p>
          <a:p>
            <a:pPr algn="just" rtl="0" fontAlgn="base">
              <a:buFont typeface="Arial" panose="020B0604020202020204" pitchFamily="34" charset="0"/>
              <a:buChar char="•"/>
            </a:pPr>
            <a:r>
              <a:rPr lang="en-GB" sz="1800" b="1" i="0" dirty="0" err="1">
                <a:solidFill>
                  <a:srgbClr val="000000"/>
                </a:solidFill>
                <a:effectLst/>
                <a:highlight>
                  <a:srgbClr val="FFFFFF"/>
                </a:highlight>
                <a:latin typeface="Aptos" panose="020B0004020202020204" pitchFamily="34" charset="0"/>
              </a:rPr>
              <a:t>Dtrain</a:t>
            </a:r>
            <a:r>
              <a:rPr lang="en-GB" sz="1800" b="1" i="0" dirty="0">
                <a:solidFill>
                  <a:srgbClr val="000000"/>
                </a:solidFill>
                <a:effectLst/>
                <a:highlight>
                  <a:srgbClr val="FFFFFF"/>
                </a:highlight>
                <a:latin typeface="Aptos" panose="020B0004020202020204" pitchFamily="34" charset="0"/>
              </a:rPr>
              <a:t> </a:t>
            </a:r>
            <a:r>
              <a:rPr lang="en-GB" sz="1800" b="1" i="0" dirty="0" err="1">
                <a:solidFill>
                  <a:srgbClr val="000000"/>
                </a:solidFill>
                <a:effectLst/>
                <a:highlight>
                  <a:srgbClr val="FFFFFF"/>
                </a:highlight>
                <a:latin typeface="Aptos" panose="020B0004020202020204" pitchFamily="34" charset="0"/>
              </a:rPr>
              <a:t>i</a:t>
            </a:r>
            <a:r>
              <a:rPr lang="en-GB" sz="1800" b="1" i="0" dirty="0">
                <a:solidFill>
                  <a:srgbClr val="000000"/>
                </a:solidFill>
                <a:effectLst/>
                <a:highlight>
                  <a:srgbClr val="FFFFFF"/>
                </a:highlight>
                <a:latin typeface="Aptos" panose="020B0004020202020204" pitchFamily="34" charset="0"/>
              </a:rPr>
              <a:t> </a:t>
            </a:r>
            <a:r>
              <a:rPr lang="en-GB" sz="1800" i="0" dirty="0">
                <a:solidFill>
                  <a:srgbClr val="000000"/>
                </a:solidFill>
                <a:effectLst/>
                <a:highlight>
                  <a:srgbClr val="FFFFFF"/>
                </a:highlight>
                <a:latin typeface="Aptos" panose="020B0004020202020204" pitchFamily="34" charset="0"/>
              </a:rPr>
              <a:t> represents the training dataset with subject </a:t>
            </a:r>
            <a:r>
              <a:rPr lang="en-GB" sz="1800" i="0" dirty="0" err="1">
                <a:solidFill>
                  <a:srgbClr val="000000"/>
                </a:solidFill>
                <a:effectLst/>
                <a:highlight>
                  <a:srgbClr val="FFFFFF"/>
                </a:highlight>
                <a:latin typeface="Aptos" panose="020B0004020202020204" pitchFamily="34" charset="0"/>
              </a:rPr>
              <a:t>i</a:t>
            </a:r>
            <a:r>
              <a:rPr lang="en-GB" sz="1800" i="0" dirty="0">
                <a:solidFill>
                  <a:srgbClr val="000000"/>
                </a:solidFill>
                <a:effectLst/>
                <a:highlight>
                  <a:srgbClr val="FFFFFF"/>
                </a:highlight>
                <a:latin typeface="Aptos" panose="020B0004020202020204" pitchFamily="34" charset="0"/>
              </a:rPr>
              <a:t> removed. </a:t>
            </a:r>
          </a:p>
          <a:p>
            <a:pPr algn="just" rtl="0" fontAlgn="base">
              <a:buFont typeface="Arial" panose="020B0604020202020204" pitchFamily="34" charset="0"/>
              <a:buChar char="•"/>
            </a:pPr>
            <a:endParaRPr lang="en-GB" sz="1800" i="0" dirty="0">
              <a:solidFill>
                <a:srgbClr val="000000"/>
              </a:solidFill>
              <a:effectLst/>
              <a:highlight>
                <a:srgbClr val="FFFFFF"/>
              </a:highlight>
              <a:latin typeface="Aptos" panose="020B0004020202020204" pitchFamily="34" charset="0"/>
            </a:endParaRPr>
          </a:p>
          <a:p>
            <a:pPr algn="just" rtl="0" fontAlgn="base">
              <a:buFont typeface="Arial" panose="020B0604020202020204" pitchFamily="34" charset="0"/>
              <a:buChar char="•"/>
            </a:pPr>
            <a:r>
              <a:rPr lang="en-GB" sz="1800" b="1" i="0" dirty="0" err="1">
                <a:solidFill>
                  <a:srgbClr val="000000"/>
                </a:solidFill>
                <a:effectLst/>
                <a:highlight>
                  <a:srgbClr val="FFFFFF"/>
                </a:highlight>
                <a:latin typeface="Aptos" panose="020B0004020202020204" pitchFamily="34" charset="0"/>
              </a:rPr>
              <a:t>Dtest</a:t>
            </a:r>
            <a:r>
              <a:rPr lang="en-GB" sz="1800" b="1" i="0" dirty="0">
                <a:solidFill>
                  <a:srgbClr val="000000"/>
                </a:solidFill>
                <a:effectLst/>
                <a:highlight>
                  <a:srgbClr val="FFFFFF"/>
                </a:highlight>
                <a:latin typeface="Aptos" panose="020B0004020202020204" pitchFamily="34" charset="0"/>
              </a:rPr>
              <a:t> </a:t>
            </a:r>
            <a:r>
              <a:rPr lang="en-GB" sz="1800" b="1" i="0" dirty="0" err="1">
                <a:solidFill>
                  <a:srgbClr val="000000"/>
                </a:solidFill>
                <a:effectLst/>
                <a:highlight>
                  <a:srgbClr val="FFFFFF"/>
                </a:highlight>
                <a:latin typeface="Aptos" panose="020B0004020202020204" pitchFamily="34" charset="0"/>
              </a:rPr>
              <a:t>i</a:t>
            </a:r>
            <a:r>
              <a:rPr lang="en-GB" sz="1800" b="1" i="0" dirty="0">
                <a:solidFill>
                  <a:srgbClr val="000000"/>
                </a:solidFill>
                <a:effectLst/>
                <a:highlight>
                  <a:srgbClr val="FFFFFF"/>
                </a:highlight>
                <a:latin typeface="Aptos" panose="020B0004020202020204" pitchFamily="34" charset="0"/>
              </a:rPr>
              <a:t> </a:t>
            </a:r>
            <a:r>
              <a:rPr lang="en-GB" sz="1800" i="0" dirty="0">
                <a:solidFill>
                  <a:srgbClr val="000000"/>
                </a:solidFill>
                <a:effectLst/>
                <a:highlight>
                  <a:srgbClr val="FFFFFF"/>
                </a:highlight>
                <a:latin typeface="Aptos" panose="020B0004020202020204" pitchFamily="34" charset="0"/>
              </a:rPr>
              <a:t> represents the test data for subject </a:t>
            </a:r>
            <a:r>
              <a:rPr lang="en-GB" sz="1800" i="0" dirty="0" err="1">
                <a:solidFill>
                  <a:srgbClr val="000000"/>
                </a:solidFill>
                <a:effectLst/>
                <a:highlight>
                  <a:srgbClr val="FFFFFF"/>
                </a:highlight>
                <a:latin typeface="Aptos" panose="020B0004020202020204" pitchFamily="34" charset="0"/>
              </a:rPr>
              <a:t>i</a:t>
            </a:r>
            <a:r>
              <a:rPr lang="en-GB" sz="1800" i="0" dirty="0">
                <a:solidFill>
                  <a:srgbClr val="000000"/>
                </a:solidFill>
                <a:effectLst/>
                <a:highlight>
                  <a:srgbClr val="FFFFFF"/>
                </a:highlight>
                <a:latin typeface="Aptos" panose="020B0004020202020204" pitchFamily="34" charset="0"/>
              </a:rPr>
              <a:t>. </a:t>
            </a:r>
          </a:p>
          <a:p>
            <a:pPr algn="just" rtl="0" fontAlgn="base">
              <a:buFont typeface="Arial" panose="020B0604020202020204" pitchFamily="34" charset="0"/>
              <a:buChar char="•"/>
            </a:pPr>
            <a:endParaRPr lang="en-GB" sz="1800" i="0" dirty="0">
              <a:solidFill>
                <a:srgbClr val="000000"/>
              </a:solidFill>
              <a:effectLst/>
              <a:highlight>
                <a:srgbClr val="FFFFFF"/>
              </a:highlight>
              <a:latin typeface="Aptos" panose="020B0004020202020204" pitchFamily="34" charset="0"/>
            </a:endParaRPr>
          </a:p>
          <a:p>
            <a:pPr algn="just" rtl="0" fontAlgn="base">
              <a:buFont typeface="Arial" panose="020B0604020202020204" pitchFamily="34" charset="0"/>
              <a:buChar char="•"/>
            </a:pPr>
            <a:r>
              <a:rPr lang="en-GB" sz="1800" b="1" i="0" dirty="0" err="1">
                <a:solidFill>
                  <a:srgbClr val="000000"/>
                </a:solidFill>
                <a:effectLst/>
                <a:highlight>
                  <a:srgbClr val="FFFFFF"/>
                </a:highlight>
                <a:latin typeface="Aptos" panose="020B0004020202020204" pitchFamily="34" charset="0"/>
              </a:rPr>
              <a:t>Dvalidation</a:t>
            </a:r>
            <a:r>
              <a:rPr lang="en-GB" sz="1800" b="1" i="0" dirty="0">
                <a:solidFill>
                  <a:srgbClr val="000000"/>
                </a:solidFill>
                <a:effectLst/>
                <a:highlight>
                  <a:srgbClr val="FFFFFF"/>
                </a:highlight>
                <a:latin typeface="Aptos" panose="020B0004020202020204" pitchFamily="34" charset="0"/>
              </a:rPr>
              <a:t> </a:t>
            </a:r>
            <a:r>
              <a:rPr lang="en-GB" sz="1800" b="1" i="0" dirty="0" err="1">
                <a:solidFill>
                  <a:srgbClr val="000000"/>
                </a:solidFill>
                <a:effectLst/>
                <a:highlight>
                  <a:srgbClr val="FFFFFF"/>
                </a:highlight>
                <a:latin typeface="Aptos" panose="020B0004020202020204" pitchFamily="34" charset="0"/>
              </a:rPr>
              <a:t>i</a:t>
            </a:r>
            <a:r>
              <a:rPr lang="en-GB" sz="1800" b="1" i="0" dirty="0">
                <a:solidFill>
                  <a:srgbClr val="000000"/>
                </a:solidFill>
                <a:effectLst/>
                <a:highlight>
                  <a:srgbClr val="FFFFFF"/>
                </a:highlight>
                <a:latin typeface="Aptos" panose="020B0004020202020204" pitchFamily="34" charset="0"/>
              </a:rPr>
              <a:t>  </a:t>
            </a:r>
            <a:r>
              <a:rPr lang="en-GB" sz="1800" i="0" dirty="0">
                <a:solidFill>
                  <a:srgbClr val="000000"/>
                </a:solidFill>
                <a:effectLst/>
                <a:highlight>
                  <a:srgbClr val="FFFFFF"/>
                </a:highlight>
                <a:latin typeface="Aptos" panose="020B0004020202020204" pitchFamily="34" charset="0"/>
              </a:rPr>
              <a:t>is the validation set, which consists only of the data for subject </a:t>
            </a:r>
            <a:r>
              <a:rPr lang="en-GB" sz="1800" i="0" dirty="0">
                <a:solidFill>
                  <a:srgbClr val="000000"/>
                </a:solidFill>
                <a:effectLst/>
                <a:highlight>
                  <a:srgbClr val="FFFFFF"/>
                </a:highlight>
                <a:latin typeface="Cambria Math" panose="02040503050406030204" pitchFamily="18" charset="0"/>
              </a:rPr>
              <a:t>𝑖</a:t>
            </a:r>
            <a:r>
              <a:rPr lang="en-GB" sz="1800" i="0" dirty="0">
                <a:solidFill>
                  <a:srgbClr val="000000"/>
                </a:solidFill>
                <a:effectLst/>
                <a:highlight>
                  <a:srgbClr val="FFFFFF"/>
                </a:highlight>
                <a:latin typeface="Aptos" panose="020B0004020202020204" pitchFamily="34" charset="0"/>
              </a:rPr>
              <a:t>. </a:t>
            </a:r>
          </a:p>
          <a:p>
            <a:pPr algn="just" rtl="0" fontAlgn="base">
              <a:buFont typeface="Arial" panose="020B0604020202020204" pitchFamily="34" charset="0"/>
              <a:buChar char="•"/>
            </a:pPr>
            <a:endParaRPr lang="en-GB" sz="1800" i="0" dirty="0">
              <a:solidFill>
                <a:srgbClr val="000000"/>
              </a:solidFill>
              <a:effectLst/>
              <a:highlight>
                <a:srgbClr val="FFFFFF"/>
              </a:highlight>
              <a:latin typeface="Aptos" panose="020B0004020202020204" pitchFamily="34" charset="0"/>
            </a:endParaRPr>
          </a:p>
          <a:p>
            <a:pPr algn="just" rtl="0" fontAlgn="base">
              <a:buFont typeface="Arial" panose="020B0604020202020204" pitchFamily="34" charset="0"/>
              <a:buChar char="•"/>
            </a:pPr>
            <a:r>
              <a:rPr lang="en-GB" sz="1800" b="1" i="0" dirty="0" err="1">
                <a:solidFill>
                  <a:srgbClr val="000000"/>
                </a:solidFill>
                <a:effectLst/>
                <a:highlight>
                  <a:srgbClr val="FFFFFF"/>
                </a:highlight>
                <a:latin typeface="Aptos" panose="020B0004020202020204" pitchFamily="34" charset="0"/>
              </a:rPr>
              <a:t>Mj</a:t>
            </a:r>
            <a:r>
              <a:rPr lang="en-GB" sz="1800" b="1" i="0" dirty="0">
                <a:solidFill>
                  <a:srgbClr val="000000"/>
                </a:solidFill>
                <a:effectLst/>
                <a:highlight>
                  <a:srgbClr val="FFFFFF"/>
                </a:highlight>
                <a:latin typeface="Aptos" panose="020B0004020202020204" pitchFamily="34" charset="0"/>
              </a:rPr>
              <a:t>  </a:t>
            </a:r>
            <a:r>
              <a:rPr lang="en-GB" sz="1800" i="0" dirty="0">
                <a:solidFill>
                  <a:srgbClr val="000000"/>
                </a:solidFill>
                <a:effectLst/>
                <a:highlight>
                  <a:srgbClr val="FFFFFF"/>
                </a:highlight>
                <a:latin typeface="Aptos" panose="020B0004020202020204" pitchFamily="34" charset="0"/>
              </a:rPr>
              <a:t>denotes the model trained in the j-</a:t>
            </a:r>
            <a:r>
              <a:rPr lang="en-GB" sz="1800" i="0" dirty="0" err="1">
                <a:solidFill>
                  <a:srgbClr val="000000"/>
                </a:solidFill>
                <a:effectLst/>
                <a:highlight>
                  <a:srgbClr val="FFFFFF"/>
                </a:highlight>
                <a:latin typeface="Aptos" panose="020B0004020202020204" pitchFamily="34" charset="0"/>
              </a:rPr>
              <a:t>th</a:t>
            </a:r>
            <a:r>
              <a:rPr lang="en-GB" sz="1800" i="0" dirty="0">
                <a:solidFill>
                  <a:srgbClr val="000000"/>
                </a:solidFill>
                <a:effectLst/>
                <a:highlight>
                  <a:srgbClr val="FFFFFF"/>
                </a:highlight>
                <a:latin typeface="Aptos" panose="020B0004020202020204" pitchFamily="34" charset="0"/>
              </a:rPr>
              <a:t> replication. </a:t>
            </a:r>
          </a:p>
          <a:p>
            <a:pPr algn="just" rtl="0" fontAlgn="base">
              <a:buFont typeface="Arial" panose="020B0604020202020204" pitchFamily="34" charset="0"/>
              <a:buChar char="•"/>
            </a:pPr>
            <a:endParaRPr lang="en-GB" sz="1800" i="0" dirty="0">
              <a:solidFill>
                <a:srgbClr val="000000"/>
              </a:solidFill>
              <a:effectLst/>
              <a:highlight>
                <a:srgbClr val="FFFFFF"/>
              </a:highlight>
              <a:latin typeface="Aptos" panose="020B0004020202020204" pitchFamily="34" charset="0"/>
            </a:endParaRPr>
          </a:p>
          <a:p>
            <a:pPr algn="just" rtl="0" fontAlgn="base">
              <a:buFont typeface="Arial" panose="020B0604020202020204" pitchFamily="34" charset="0"/>
              <a:buChar char="•"/>
            </a:pPr>
            <a:r>
              <a:rPr lang="en-GB" sz="1800" b="1" i="0" dirty="0" err="1">
                <a:solidFill>
                  <a:srgbClr val="000000"/>
                </a:solidFill>
                <a:effectLst/>
                <a:highlight>
                  <a:srgbClr val="FFFFFF"/>
                </a:highlight>
                <a:latin typeface="Aptos" panose="020B0004020202020204" pitchFamily="34" charset="0"/>
              </a:rPr>
              <a:t>Accj</a:t>
            </a:r>
            <a:r>
              <a:rPr lang="en-GB" sz="1800" i="0" dirty="0">
                <a:solidFill>
                  <a:srgbClr val="000000"/>
                </a:solidFill>
                <a:effectLst/>
                <a:highlight>
                  <a:srgbClr val="FFFFFF"/>
                </a:highlight>
                <a:latin typeface="Aptos" panose="020B0004020202020204" pitchFamily="34" charset="0"/>
              </a:rPr>
              <a:t>  denotes the validation accuracy of the model in the j-</a:t>
            </a:r>
            <a:r>
              <a:rPr lang="en-GB" sz="1800" i="0" dirty="0" err="1">
                <a:solidFill>
                  <a:srgbClr val="000000"/>
                </a:solidFill>
                <a:effectLst/>
                <a:highlight>
                  <a:srgbClr val="FFFFFF"/>
                </a:highlight>
                <a:latin typeface="Aptos" panose="020B0004020202020204" pitchFamily="34" charset="0"/>
              </a:rPr>
              <a:t>th</a:t>
            </a:r>
            <a:r>
              <a:rPr lang="en-GB" sz="1800" i="0" dirty="0">
                <a:solidFill>
                  <a:srgbClr val="000000"/>
                </a:solidFill>
                <a:effectLst/>
                <a:highlight>
                  <a:srgbClr val="FFFFFF"/>
                </a:highlight>
                <a:latin typeface="Aptos" panose="020B0004020202020204" pitchFamily="34" charset="0"/>
              </a:rPr>
              <a:t> replication. </a:t>
            </a:r>
          </a:p>
          <a:p>
            <a:pPr algn="just" rtl="0" fontAlgn="base">
              <a:buFont typeface="Arial" panose="020B0604020202020204" pitchFamily="34" charset="0"/>
              <a:buChar char="•"/>
            </a:pPr>
            <a:endParaRPr lang="en-GB" sz="1800" i="0" dirty="0">
              <a:solidFill>
                <a:srgbClr val="000000"/>
              </a:solidFill>
              <a:effectLst/>
              <a:highlight>
                <a:srgbClr val="FFFFFF"/>
              </a:highlight>
              <a:latin typeface="Aptos" panose="020B0004020202020204" pitchFamily="34" charset="0"/>
            </a:endParaRPr>
          </a:p>
          <a:p>
            <a:pPr algn="just" rtl="0" fontAlgn="base">
              <a:buFont typeface="Arial" panose="020B0604020202020204" pitchFamily="34" charset="0"/>
              <a:buChar char="•"/>
            </a:pPr>
            <a:r>
              <a:rPr lang="en-GB" sz="1800" b="1" i="0" dirty="0">
                <a:solidFill>
                  <a:srgbClr val="000000"/>
                </a:solidFill>
                <a:effectLst/>
                <a:highlight>
                  <a:srgbClr val="FFFFFF"/>
                </a:highlight>
                <a:latin typeface="Aptos" panose="020B0004020202020204" pitchFamily="34" charset="0"/>
              </a:rPr>
              <a:t>Mi* </a:t>
            </a:r>
            <a:r>
              <a:rPr lang="en-GB" sz="1800" i="0" dirty="0">
                <a:solidFill>
                  <a:srgbClr val="000000"/>
                </a:solidFill>
                <a:effectLst/>
                <a:highlight>
                  <a:srgbClr val="FFFFFF"/>
                </a:highlight>
                <a:latin typeface="Aptos" panose="020B0004020202020204" pitchFamily="34" charset="0"/>
              </a:rPr>
              <a:t>represents the selected model for subject </a:t>
            </a:r>
            <a:r>
              <a:rPr lang="en-GB" sz="1800" i="0" dirty="0" err="1">
                <a:solidFill>
                  <a:srgbClr val="000000"/>
                </a:solidFill>
                <a:effectLst/>
                <a:highlight>
                  <a:srgbClr val="FFFFFF"/>
                </a:highlight>
                <a:latin typeface="Aptos" panose="020B0004020202020204" pitchFamily="34" charset="0"/>
              </a:rPr>
              <a:t>i</a:t>
            </a:r>
            <a:r>
              <a:rPr lang="en-GB" sz="1800" i="0" dirty="0">
                <a:solidFill>
                  <a:srgbClr val="000000"/>
                </a:solidFill>
                <a:effectLst/>
                <a:highlight>
                  <a:srgbClr val="FFFFFF"/>
                </a:highlight>
                <a:latin typeface="Aptos" panose="020B0004020202020204" pitchFamily="34" charset="0"/>
              </a:rPr>
              <a:t>, chosen based on the highest validation accuracy.</a:t>
            </a:r>
          </a:p>
          <a:p>
            <a:pPr algn="just" rtl="0" fontAlgn="base">
              <a:buFont typeface="Arial" panose="020B0604020202020204" pitchFamily="34" charset="0"/>
              <a:buChar char="•"/>
            </a:pPr>
            <a:endParaRPr lang="en-GB" sz="1800" i="0" dirty="0">
              <a:solidFill>
                <a:srgbClr val="000000"/>
              </a:solidFill>
              <a:effectLst/>
              <a:highlight>
                <a:srgbClr val="FFFFFF"/>
              </a:highlight>
              <a:latin typeface="Aptos" panose="020B0004020202020204" pitchFamily="34" charset="0"/>
            </a:endParaRPr>
          </a:p>
          <a:p>
            <a:pPr algn="just" rtl="0" fontAlgn="base">
              <a:buFont typeface="Arial" panose="020B0604020202020204" pitchFamily="34" charset="0"/>
              <a:buChar char="•"/>
            </a:pPr>
            <a:r>
              <a:rPr lang="en-GB" sz="1800" b="1" i="0" dirty="0" err="1">
                <a:solidFill>
                  <a:srgbClr val="000000"/>
                </a:solidFill>
                <a:effectLst/>
                <a:highlight>
                  <a:srgbClr val="FFFFFF"/>
                </a:highlight>
                <a:latin typeface="Aptos" panose="020B0004020202020204" pitchFamily="34" charset="0"/>
              </a:rPr>
              <a:t>Acctest</a:t>
            </a:r>
            <a:r>
              <a:rPr lang="en-GB" sz="1800" b="1" i="0" dirty="0">
                <a:solidFill>
                  <a:srgbClr val="000000"/>
                </a:solidFill>
                <a:effectLst/>
                <a:highlight>
                  <a:srgbClr val="FFFFFF"/>
                </a:highlight>
                <a:latin typeface="Aptos" panose="020B0004020202020204" pitchFamily="34" charset="0"/>
              </a:rPr>
              <a:t> </a:t>
            </a:r>
            <a:r>
              <a:rPr lang="en-GB" sz="1800" b="1" i="0" dirty="0" err="1">
                <a:solidFill>
                  <a:srgbClr val="000000"/>
                </a:solidFill>
                <a:effectLst/>
                <a:highlight>
                  <a:srgbClr val="FFFFFF"/>
                </a:highlight>
                <a:latin typeface="Aptos" panose="020B0004020202020204" pitchFamily="34" charset="0"/>
              </a:rPr>
              <a:t>i</a:t>
            </a:r>
            <a:r>
              <a:rPr lang="en-GB" sz="1800" b="1" i="0" dirty="0">
                <a:solidFill>
                  <a:srgbClr val="000000"/>
                </a:solidFill>
                <a:effectLst/>
                <a:highlight>
                  <a:srgbClr val="FFFFFF"/>
                </a:highlight>
                <a:latin typeface="Aptos" panose="020B0004020202020204" pitchFamily="34" charset="0"/>
              </a:rPr>
              <a:t> </a:t>
            </a:r>
            <a:r>
              <a:rPr lang="en-GB" sz="1800" i="0" dirty="0">
                <a:solidFill>
                  <a:srgbClr val="000000"/>
                </a:solidFill>
                <a:effectLst/>
                <a:highlight>
                  <a:srgbClr val="FFFFFF"/>
                </a:highlight>
                <a:latin typeface="Aptos" panose="020B0004020202020204" pitchFamily="34" charset="0"/>
              </a:rPr>
              <a:t>denotes the accuracy of the selected model when evaluated on the test data for subject </a:t>
            </a:r>
            <a:r>
              <a:rPr lang="en-GB" sz="1800" i="0" dirty="0" err="1">
                <a:solidFill>
                  <a:srgbClr val="000000"/>
                </a:solidFill>
                <a:effectLst/>
                <a:highlight>
                  <a:srgbClr val="FFFFFF"/>
                </a:highlight>
                <a:latin typeface="Aptos" panose="020B0004020202020204" pitchFamily="34" charset="0"/>
              </a:rPr>
              <a:t>i</a:t>
            </a:r>
            <a:r>
              <a:rPr lang="en-GB" sz="1800" i="0" dirty="0">
                <a:solidFill>
                  <a:srgbClr val="000000"/>
                </a:solidFill>
                <a:effectLst/>
                <a:highlight>
                  <a:srgbClr val="FFFFFF"/>
                </a:highlight>
                <a:latin typeface="Aptos" panose="020B0004020202020204" pitchFamily="34" charset="0"/>
              </a:rPr>
              <a:t>.</a:t>
            </a:r>
          </a:p>
          <a:p>
            <a:pPr algn="just" rtl="0" fontAlgn="base"/>
            <a:r>
              <a:rPr lang="en-GB" sz="1800" i="0" dirty="0">
                <a:solidFill>
                  <a:srgbClr val="000000"/>
                </a:solidFill>
                <a:effectLst/>
                <a:highlight>
                  <a:srgbClr val="FFFFFF"/>
                </a:highlight>
                <a:latin typeface="Aptos" panose="020B0004020202020204" pitchFamily="34" charset="0"/>
              </a:rPr>
              <a:t> </a:t>
            </a:r>
          </a:p>
          <a:p>
            <a:pPr algn="just" rtl="0" fontAlgn="base">
              <a:buFont typeface="Arial" panose="020B0604020202020204" pitchFamily="34" charset="0"/>
              <a:buChar char="•"/>
            </a:pPr>
            <a:r>
              <a:rPr lang="en-GB" sz="1800" b="1" i="0" dirty="0" err="1">
                <a:solidFill>
                  <a:srgbClr val="000000"/>
                </a:solidFill>
                <a:effectLst/>
                <a:highlight>
                  <a:srgbClr val="FFFFFF"/>
                </a:highlight>
                <a:latin typeface="Aptos" panose="020B0004020202020204" pitchFamily="34" charset="0"/>
              </a:rPr>
              <a:t>AVGAcc</a:t>
            </a:r>
            <a:r>
              <a:rPr lang="en-GB" sz="1800" i="0" dirty="0">
                <a:solidFill>
                  <a:srgbClr val="000000"/>
                </a:solidFill>
                <a:effectLst/>
                <a:highlight>
                  <a:srgbClr val="FFFFFF"/>
                </a:highlight>
                <a:latin typeface="Aptos" panose="020B0004020202020204" pitchFamily="34" charset="0"/>
              </a:rPr>
              <a:t> represents the average accuracy over all subjects in the LOOCV process. </a:t>
            </a:r>
          </a:p>
        </p:txBody>
      </p:sp>
    </p:spTree>
    <p:extLst>
      <p:ext uri="{BB962C8B-B14F-4D97-AF65-F5344CB8AC3E}">
        <p14:creationId xmlns:p14="http://schemas.microsoft.com/office/powerpoint/2010/main" val="652191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DEB3A9-27B8-5D83-0D15-4391F3DA1D46}"/>
              </a:ext>
            </a:extLst>
          </p:cNvPr>
          <p:cNvSpPr txBox="1"/>
          <p:nvPr/>
        </p:nvSpPr>
        <p:spPr>
          <a:xfrm>
            <a:off x="353977" y="1445670"/>
            <a:ext cx="11338560" cy="2585323"/>
          </a:xfrm>
          <a:prstGeom prst="rect">
            <a:avLst/>
          </a:prstGeom>
          <a:noFill/>
        </p:spPr>
        <p:txBody>
          <a:bodyPr wrap="square">
            <a:spAutoFit/>
          </a:bodyPr>
          <a:lstStyle/>
          <a:p>
            <a:pPr algn="just"/>
            <a:r>
              <a:rPr lang="en-GB" b="1" dirty="0"/>
              <a:t>Noise reduction</a:t>
            </a:r>
            <a:r>
              <a:rPr lang="en-GB" dirty="0"/>
              <a:t>: A </a:t>
            </a:r>
            <a:r>
              <a:rPr lang="en-GB" dirty="0" err="1"/>
              <a:t>Savitzky-Golay</a:t>
            </a:r>
            <a:r>
              <a:rPr lang="en-GB" dirty="0"/>
              <a:t> filter is applied to the GSR signal for smoothing and noise reduction.</a:t>
            </a:r>
          </a:p>
          <a:p>
            <a:pPr algn="just"/>
            <a:r>
              <a:rPr lang="en-GB" dirty="0"/>
              <a:t>This filter reduces the high-frequency noise while preserving the original signal shape.</a:t>
            </a:r>
          </a:p>
          <a:p>
            <a:pPr algn="just"/>
            <a:endParaRPr lang="en-GB" dirty="0"/>
          </a:p>
          <a:p>
            <a:r>
              <a:rPr lang="en-GB" b="1" dirty="0"/>
              <a:t>Baseline Wander </a:t>
            </a:r>
            <a:r>
              <a:rPr lang="en-GB" b="1" dirty="0" err="1"/>
              <a:t>Removal</a:t>
            </a:r>
            <a:r>
              <a:rPr lang="en-GB" dirty="0" err="1"/>
              <a:t>:A</a:t>
            </a:r>
            <a:r>
              <a:rPr lang="en-GB" dirty="0"/>
              <a:t> high-pass Butterworth filter is applied to remove baseline wander and other low-frequency noise components from the GSR signal. The filter has a cutoff frequency of 0.5 Hz and a sampling frequency (fs) of 1000 Hz.</a:t>
            </a:r>
          </a:p>
          <a:p>
            <a:pPr algn="just"/>
            <a:endParaRPr lang="en-GB" dirty="0"/>
          </a:p>
          <a:p>
            <a:pPr algn="just"/>
            <a:r>
              <a:rPr lang="en-GB" b="1" dirty="0"/>
              <a:t>Normalization</a:t>
            </a:r>
            <a:r>
              <a:rPr lang="en-GB" dirty="0"/>
              <a:t>: User-specific z-score normalization was applied to standardize signal amplitudes, minimizing inter-subject variability by </a:t>
            </a:r>
            <a:r>
              <a:rPr lang="en-GB" dirty="0" err="1"/>
              <a:t>centering</a:t>
            </a:r>
            <a:r>
              <a:rPr lang="en-GB" dirty="0"/>
              <a:t> and scaling the data for consistent model input.</a:t>
            </a:r>
          </a:p>
        </p:txBody>
      </p:sp>
      <p:sp>
        <p:nvSpPr>
          <p:cNvPr id="4" name="ZoneTexte 25">
            <a:extLst>
              <a:ext uri="{FF2B5EF4-FFF2-40B4-BE49-F238E27FC236}">
                <a16:creationId xmlns:a16="http://schemas.microsoft.com/office/drawing/2014/main" id="{40F4343B-3474-103B-3F48-62BE496370F4}"/>
              </a:ext>
            </a:extLst>
          </p:cNvPr>
          <p:cNvSpPr txBox="1"/>
          <p:nvPr/>
        </p:nvSpPr>
        <p:spPr>
          <a:xfrm>
            <a:off x="353977" y="608347"/>
            <a:ext cx="5381352"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487DAA"/>
                </a:solidFill>
                <a:latin typeface="IBM Plex Sans"/>
              </a:rPr>
              <a:t>Preprocessing</a:t>
            </a:r>
          </a:p>
        </p:txBody>
      </p:sp>
      <p:sp>
        <p:nvSpPr>
          <p:cNvPr id="6" name="TextBox 5">
            <a:extLst>
              <a:ext uri="{FF2B5EF4-FFF2-40B4-BE49-F238E27FC236}">
                <a16:creationId xmlns:a16="http://schemas.microsoft.com/office/drawing/2014/main" id="{DAF9BEF6-28C7-223B-705A-C2B37A201E2C}"/>
              </a:ext>
            </a:extLst>
          </p:cNvPr>
          <p:cNvSpPr txBox="1"/>
          <p:nvPr/>
        </p:nvSpPr>
        <p:spPr>
          <a:xfrm>
            <a:off x="85665" y="4135422"/>
            <a:ext cx="11875184" cy="2677656"/>
          </a:xfrm>
          <a:prstGeom prst="rect">
            <a:avLst/>
          </a:prstGeom>
          <a:noFill/>
        </p:spPr>
        <p:txBody>
          <a:bodyPr wrap="square">
            <a:spAutoFit/>
          </a:bodyPr>
          <a:lstStyle/>
          <a:p>
            <a:pPr algn="l" rtl="0" fontAlgn="base"/>
            <a:r>
              <a:rPr lang="en-US" sz="1050" b="0" i="1" dirty="0">
                <a:solidFill>
                  <a:srgbClr val="000000"/>
                </a:solidFill>
                <a:effectLst/>
                <a:highlight>
                  <a:srgbClr val="FFFFFF"/>
                </a:highlight>
                <a:latin typeface="Segoe UI" panose="020B0502040204020203" pitchFamily="34" charset="0"/>
              </a:rPr>
              <a:t>Source :</a:t>
            </a:r>
            <a:r>
              <a:rPr lang="en-US" sz="1050" b="0" i="1" dirty="0">
                <a:solidFill>
                  <a:srgbClr val="000000"/>
                </a:solidFill>
                <a:effectLst/>
                <a:highlight>
                  <a:srgbClr val="FFFFFF"/>
                </a:highlight>
                <a:latin typeface="Aptos" panose="020B0004020202020204" pitchFamily="34" charset="0"/>
              </a:rPr>
              <a:t> </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just" rtl="0" fontAlgn="base">
              <a:buFont typeface="Arial" panose="020B0604020202020204" pitchFamily="34" charset="0"/>
              <a:buChar char="•"/>
            </a:pPr>
            <a:r>
              <a:rPr lang="en-US" sz="1050" b="0" i="1" dirty="0">
                <a:solidFill>
                  <a:srgbClr val="000000"/>
                </a:solidFill>
                <a:effectLst/>
                <a:highlight>
                  <a:srgbClr val="FFFFFF"/>
                </a:highlight>
                <a:latin typeface="Aptos" panose="020B0004020202020204" pitchFamily="34" charset="0"/>
              </a:rPr>
              <a:t>Acharya, U. R., Fujita, H., </a:t>
            </a:r>
            <a:r>
              <a:rPr lang="en-US" sz="1050" b="0" i="1" dirty="0" err="1">
                <a:solidFill>
                  <a:srgbClr val="000000"/>
                </a:solidFill>
                <a:effectLst/>
                <a:highlight>
                  <a:srgbClr val="FFFFFF"/>
                </a:highlight>
                <a:latin typeface="Aptos" panose="020B0004020202020204" pitchFamily="34" charset="0"/>
              </a:rPr>
              <a:t>Lih</a:t>
            </a:r>
            <a:r>
              <a:rPr lang="en-US" sz="1050" b="0" i="1" dirty="0">
                <a:solidFill>
                  <a:srgbClr val="000000"/>
                </a:solidFill>
                <a:effectLst/>
                <a:highlight>
                  <a:srgbClr val="FFFFFF"/>
                </a:highlight>
                <a:latin typeface="Aptos" panose="020B0004020202020204" pitchFamily="34" charset="0"/>
              </a:rPr>
              <a:t>, O. S., Hagiwara, Y., Tan, J. H., &amp; Adam, M. (2017). Automated detection of arrhythmias using different intervals of tachycardia ECG segments with convolutional neural network. Information Sciences, 405, 81-90.</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just" rtl="0" fontAlgn="base">
              <a:buFont typeface="Arial" panose="020B0604020202020204" pitchFamily="34" charset="0"/>
              <a:buChar char="•"/>
            </a:pPr>
            <a:r>
              <a:rPr lang="en-US" sz="1050" b="0" i="1" dirty="0" err="1">
                <a:solidFill>
                  <a:srgbClr val="000000"/>
                </a:solidFill>
                <a:effectLst/>
                <a:highlight>
                  <a:srgbClr val="FFFFFF"/>
                </a:highlight>
                <a:latin typeface="Aptos" panose="020B0004020202020204" pitchFamily="34" charset="0"/>
              </a:rPr>
              <a:t>Hannun</a:t>
            </a:r>
            <a:r>
              <a:rPr lang="en-US" sz="1050" b="0" i="1" dirty="0">
                <a:solidFill>
                  <a:srgbClr val="000000"/>
                </a:solidFill>
                <a:effectLst/>
                <a:highlight>
                  <a:srgbClr val="FFFFFF"/>
                </a:highlight>
                <a:latin typeface="Aptos" panose="020B0004020202020204" pitchFamily="34" charset="0"/>
              </a:rPr>
              <a:t>, A. Y., </a:t>
            </a:r>
            <a:r>
              <a:rPr lang="en-US" sz="1050" b="0" i="1" dirty="0" err="1">
                <a:solidFill>
                  <a:srgbClr val="000000"/>
                </a:solidFill>
                <a:effectLst/>
                <a:highlight>
                  <a:srgbClr val="FFFFFF"/>
                </a:highlight>
                <a:latin typeface="Aptos" panose="020B0004020202020204" pitchFamily="34" charset="0"/>
              </a:rPr>
              <a:t>Rajpurkar</a:t>
            </a:r>
            <a:r>
              <a:rPr lang="en-US" sz="1050" b="0" i="1" dirty="0">
                <a:solidFill>
                  <a:srgbClr val="000000"/>
                </a:solidFill>
                <a:effectLst/>
                <a:highlight>
                  <a:srgbClr val="FFFFFF"/>
                </a:highlight>
                <a:latin typeface="Aptos" panose="020B0004020202020204" pitchFamily="34" charset="0"/>
              </a:rPr>
              <a:t>, P., </a:t>
            </a:r>
            <a:r>
              <a:rPr lang="en-US" sz="1050" b="0" i="1" dirty="0" err="1">
                <a:solidFill>
                  <a:srgbClr val="000000"/>
                </a:solidFill>
                <a:effectLst/>
                <a:highlight>
                  <a:srgbClr val="FFFFFF"/>
                </a:highlight>
                <a:latin typeface="Aptos" panose="020B0004020202020204" pitchFamily="34" charset="0"/>
              </a:rPr>
              <a:t>Haghpanahi</a:t>
            </a:r>
            <a:r>
              <a:rPr lang="en-US" sz="1050" b="0" i="1" dirty="0">
                <a:solidFill>
                  <a:srgbClr val="000000"/>
                </a:solidFill>
                <a:effectLst/>
                <a:highlight>
                  <a:srgbClr val="FFFFFF"/>
                </a:highlight>
                <a:latin typeface="Aptos" panose="020B0004020202020204" pitchFamily="34" charset="0"/>
              </a:rPr>
              <a:t>, M., </a:t>
            </a:r>
            <a:r>
              <a:rPr lang="en-US" sz="1050" b="0" i="1" dirty="0" err="1">
                <a:solidFill>
                  <a:srgbClr val="000000"/>
                </a:solidFill>
                <a:effectLst/>
                <a:highlight>
                  <a:srgbClr val="FFFFFF"/>
                </a:highlight>
                <a:latin typeface="Aptos" panose="020B0004020202020204" pitchFamily="34" charset="0"/>
              </a:rPr>
              <a:t>Tison</a:t>
            </a:r>
            <a:r>
              <a:rPr lang="en-US" sz="1050" b="0" i="1" dirty="0">
                <a:solidFill>
                  <a:srgbClr val="000000"/>
                </a:solidFill>
                <a:effectLst/>
                <a:highlight>
                  <a:srgbClr val="FFFFFF"/>
                </a:highlight>
                <a:latin typeface="Aptos" panose="020B0004020202020204" pitchFamily="34" charset="0"/>
              </a:rPr>
              <a:t>, G. H., Bourn, C., </a:t>
            </a:r>
            <a:r>
              <a:rPr lang="en-US" sz="1050" b="0" i="1" dirty="0" err="1">
                <a:solidFill>
                  <a:srgbClr val="000000"/>
                </a:solidFill>
                <a:effectLst/>
                <a:highlight>
                  <a:srgbClr val="FFFFFF"/>
                </a:highlight>
                <a:latin typeface="Aptos" panose="020B0004020202020204" pitchFamily="34" charset="0"/>
              </a:rPr>
              <a:t>Turakhia</a:t>
            </a:r>
            <a:r>
              <a:rPr lang="en-US" sz="1050" b="0" i="1" dirty="0">
                <a:solidFill>
                  <a:srgbClr val="000000"/>
                </a:solidFill>
                <a:effectLst/>
                <a:highlight>
                  <a:srgbClr val="FFFFFF"/>
                </a:highlight>
                <a:latin typeface="Aptos" panose="020B0004020202020204" pitchFamily="34" charset="0"/>
              </a:rPr>
              <a:t>, M. P., &amp; Ng, A. Y. (2019). Cardiologist-level arrhythmia detection and classification in ambulatory electrocardiograms using a deep neural network. Nature Medicine, 25(1), 65-69.</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just" rtl="0" fontAlgn="base">
              <a:buFont typeface="Arial" panose="020B0604020202020204" pitchFamily="34" charset="0"/>
              <a:buChar char="•"/>
            </a:pPr>
            <a:r>
              <a:rPr lang="en-US" sz="1050" b="0" i="1" dirty="0" err="1">
                <a:solidFill>
                  <a:srgbClr val="000000"/>
                </a:solidFill>
                <a:effectLst/>
                <a:highlight>
                  <a:srgbClr val="FFFFFF"/>
                </a:highlight>
                <a:latin typeface="Aptos" panose="020B0004020202020204" pitchFamily="34" charset="0"/>
              </a:rPr>
              <a:t>Kiranyaz</a:t>
            </a:r>
            <a:r>
              <a:rPr lang="en-US" sz="1050" b="0" i="1" dirty="0">
                <a:solidFill>
                  <a:srgbClr val="000000"/>
                </a:solidFill>
                <a:effectLst/>
                <a:highlight>
                  <a:srgbClr val="FFFFFF"/>
                </a:highlight>
                <a:latin typeface="Aptos" panose="020B0004020202020204" pitchFamily="34" charset="0"/>
              </a:rPr>
              <a:t>, S., Ince, T., &amp; </a:t>
            </a:r>
            <a:r>
              <a:rPr lang="en-US" sz="1050" b="0" i="1" dirty="0" err="1">
                <a:solidFill>
                  <a:srgbClr val="000000"/>
                </a:solidFill>
                <a:effectLst/>
                <a:highlight>
                  <a:srgbClr val="FFFFFF"/>
                </a:highlight>
                <a:latin typeface="Aptos" panose="020B0004020202020204" pitchFamily="34" charset="0"/>
              </a:rPr>
              <a:t>Gabbouj</a:t>
            </a:r>
            <a:r>
              <a:rPr lang="en-US" sz="1050" b="0" i="1" dirty="0">
                <a:solidFill>
                  <a:srgbClr val="000000"/>
                </a:solidFill>
                <a:effectLst/>
                <a:highlight>
                  <a:srgbClr val="FFFFFF"/>
                </a:highlight>
                <a:latin typeface="Aptos" panose="020B0004020202020204" pitchFamily="34" charset="0"/>
              </a:rPr>
              <a:t>, M. (2015). Real-time patient-specific ECG classification by 1-D convolutional neural networks. IEEE Transactions on Biomedical Engineering, 63(3), 664-675.</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l" rtl="0" fontAlgn="base">
              <a:buFont typeface="Arial" panose="020B0604020202020204" pitchFamily="34" charset="0"/>
              <a:buChar char="•"/>
            </a:pPr>
            <a:r>
              <a:rPr lang="en-US" sz="1050" b="0" i="1" dirty="0">
                <a:solidFill>
                  <a:srgbClr val="000000"/>
                </a:solidFill>
                <a:effectLst/>
                <a:highlight>
                  <a:srgbClr val="FFFFFF"/>
                </a:highlight>
                <a:latin typeface="Aptos" panose="020B0004020202020204" pitchFamily="34" charset="0"/>
              </a:rPr>
              <a:t>Loni, M., et al., Deep Maker: A multi-objective optimization framework for deep neural networks in embedded systems. Microprocessors and Microsystems, 73: p.102989(2020)</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just" rtl="0" fontAlgn="base">
              <a:buFont typeface="Arial" panose="020B0604020202020204" pitchFamily="34" charset="0"/>
              <a:buChar char="•"/>
            </a:pPr>
            <a:r>
              <a:rPr lang="en-US" sz="1050" b="0" i="1" dirty="0">
                <a:solidFill>
                  <a:srgbClr val="000000"/>
                </a:solidFill>
                <a:effectLst/>
                <a:highlight>
                  <a:srgbClr val="FFFFFF"/>
                </a:highlight>
                <a:latin typeface="Aptos" panose="020B0004020202020204" pitchFamily="34" charset="0"/>
              </a:rPr>
              <a:t>Marwa, S. R., &amp; Shakir, M. A. (2024). Improving ECG signals classification by using deep learning techniques: A review. ITM Web of Conferences, 64, 01023. </a:t>
            </a:r>
            <a:r>
              <a:rPr lang="en-US" sz="1050" b="0" i="1" u="none" strike="noStrike" dirty="0">
                <a:solidFill>
                  <a:srgbClr val="000000"/>
                </a:solidFill>
                <a:effectLst/>
                <a:highlight>
                  <a:srgbClr val="FFFFFF"/>
                </a:highlight>
                <a:latin typeface="Aptos" panose="020B0004020202020204" pitchFamily="34" charset="0"/>
                <a:hlinkClick r:id="rId2"/>
              </a:rPr>
              <a:t>https://doi.org/10.1051/itmconf/20246401023</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just" rtl="0" fontAlgn="base">
              <a:buFont typeface="Arial" panose="020B0604020202020204" pitchFamily="34" charset="0"/>
              <a:buChar char="•"/>
            </a:pPr>
            <a:r>
              <a:rPr lang="en-US" sz="1050" b="0" i="1" dirty="0">
                <a:solidFill>
                  <a:srgbClr val="000000"/>
                </a:solidFill>
                <a:effectLst/>
                <a:highlight>
                  <a:srgbClr val="FFFFFF"/>
                </a:highlight>
                <a:latin typeface="Aptos" panose="020B0004020202020204" pitchFamily="34" charset="0"/>
              </a:rPr>
              <a:t>Sarkar, P., &amp; </a:t>
            </a:r>
            <a:r>
              <a:rPr lang="en-US" sz="1050" b="0" i="1" dirty="0" err="1">
                <a:solidFill>
                  <a:srgbClr val="000000"/>
                </a:solidFill>
                <a:effectLst/>
                <a:highlight>
                  <a:srgbClr val="FFFFFF"/>
                </a:highlight>
                <a:latin typeface="Aptos" panose="020B0004020202020204" pitchFamily="34" charset="0"/>
              </a:rPr>
              <a:t>Etemad</a:t>
            </a:r>
            <a:r>
              <a:rPr lang="en-US" sz="1050" b="0" i="1" dirty="0">
                <a:solidFill>
                  <a:srgbClr val="000000"/>
                </a:solidFill>
                <a:effectLst/>
                <a:highlight>
                  <a:srgbClr val="FFFFFF"/>
                </a:highlight>
                <a:latin typeface="Aptos" panose="020B0004020202020204" pitchFamily="34" charset="0"/>
              </a:rPr>
              <a:t>, A. (2020). Self-supervised ECG representation learning for emotion recognition. IEEE Transactions on Affective Computing, 13(3), 1541-1554.</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just" rtl="0" fontAlgn="base">
              <a:buFont typeface="Arial" panose="020B0604020202020204" pitchFamily="34" charset="0"/>
              <a:buChar char="•"/>
            </a:pPr>
            <a:r>
              <a:rPr lang="en-US" sz="1050" b="0" i="1" dirty="0">
                <a:solidFill>
                  <a:srgbClr val="000000"/>
                </a:solidFill>
                <a:effectLst/>
                <a:highlight>
                  <a:srgbClr val="FFFFFF"/>
                </a:highlight>
                <a:latin typeface="Aptos" panose="020B0004020202020204" pitchFamily="34" charset="0"/>
              </a:rPr>
              <a:t>Shashikumar, S. P., Shah, A., Li, Q., Clifford, G. D., &amp; Nemati, S. (2018). A deep learning approach to monitoring and detecting atrial fibrillation using wearable technology. IEEE Journal of Biomedical and Health Informatics, 22(6), 1618-1626.</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just" rtl="0" fontAlgn="base">
              <a:buFont typeface="Arial" panose="020B0604020202020204" pitchFamily="34" charset="0"/>
              <a:buChar char="•"/>
            </a:pPr>
            <a:r>
              <a:rPr lang="en-US" sz="1050" b="0" i="1" dirty="0">
                <a:solidFill>
                  <a:srgbClr val="000000"/>
                </a:solidFill>
                <a:effectLst/>
                <a:highlight>
                  <a:srgbClr val="FFFFFF"/>
                </a:highlight>
                <a:latin typeface="Aptos" panose="020B0004020202020204" pitchFamily="34" charset="0"/>
              </a:rPr>
              <a:t>Ullah, A., Anwar, S. M., Bilal, M., &amp; Mehmood, R. M. (2021). A hybrid deep CNN model for abnormal arrhythmia detection based on cardiac ECG signal. Sensors, 21(3), 951.</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just" rtl="0" fontAlgn="base">
              <a:buFont typeface="Arial" panose="020B0604020202020204" pitchFamily="34" charset="0"/>
              <a:buChar char="•"/>
            </a:pPr>
            <a:r>
              <a:rPr lang="en-US" sz="1050" b="0" i="1" dirty="0">
                <a:solidFill>
                  <a:srgbClr val="000000"/>
                </a:solidFill>
                <a:effectLst/>
                <a:highlight>
                  <a:srgbClr val="FFFFFF"/>
                </a:highlight>
                <a:latin typeface="Aptos" panose="020B0004020202020204" pitchFamily="34" charset="0"/>
              </a:rPr>
              <a:t>Xie, J., &amp; Zhang, W. (2019). Multi-scale CNNs for ECG pattern detection. IEEE Journal of Biomedical and Health Informatics, 24(5), 1325-1336.</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just" rtl="0" fontAlgn="base">
              <a:buFont typeface="Arial" panose="020B0604020202020204" pitchFamily="34" charset="0"/>
              <a:buChar char="•"/>
            </a:pPr>
            <a:r>
              <a:rPr lang="en-US" sz="1050" b="0" i="1" dirty="0">
                <a:solidFill>
                  <a:srgbClr val="000000"/>
                </a:solidFill>
                <a:effectLst/>
                <a:highlight>
                  <a:srgbClr val="FFFFFF"/>
                </a:highlight>
                <a:latin typeface="Aptos" panose="020B0004020202020204" pitchFamily="34" charset="0"/>
              </a:rPr>
              <a:t>Yildirim, O., </a:t>
            </a:r>
            <a:r>
              <a:rPr lang="en-US" sz="1050" b="0" i="1" dirty="0" err="1">
                <a:solidFill>
                  <a:srgbClr val="000000"/>
                </a:solidFill>
                <a:effectLst/>
                <a:highlight>
                  <a:srgbClr val="FFFFFF"/>
                </a:highlight>
                <a:latin typeface="Aptos" panose="020B0004020202020204" pitchFamily="34" charset="0"/>
              </a:rPr>
              <a:t>Baloglu</a:t>
            </a:r>
            <a:r>
              <a:rPr lang="en-US" sz="1050" b="0" i="1" dirty="0">
                <a:solidFill>
                  <a:srgbClr val="000000"/>
                </a:solidFill>
                <a:effectLst/>
                <a:highlight>
                  <a:srgbClr val="FFFFFF"/>
                </a:highlight>
                <a:latin typeface="Aptos" panose="020B0004020202020204" pitchFamily="34" charset="0"/>
              </a:rPr>
              <a:t>, U. B., Tan, R. S., </a:t>
            </a:r>
            <a:r>
              <a:rPr lang="en-US" sz="1050" b="0" i="1" dirty="0" err="1">
                <a:solidFill>
                  <a:srgbClr val="000000"/>
                </a:solidFill>
                <a:effectLst/>
                <a:highlight>
                  <a:srgbClr val="FFFFFF"/>
                </a:highlight>
                <a:latin typeface="Aptos" panose="020B0004020202020204" pitchFamily="34" charset="0"/>
              </a:rPr>
              <a:t>Ciaccio</a:t>
            </a:r>
            <a:r>
              <a:rPr lang="en-US" sz="1050" b="0" i="1" dirty="0">
                <a:solidFill>
                  <a:srgbClr val="000000"/>
                </a:solidFill>
                <a:effectLst/>
                <a:highlight>
                  <a:srgbClr val="FFFFFF"/>
                </a:highlight>
                <a:latin typeface="Aptos" panose="020B0004020202020204" pitchFamily="34" charset="0"/>
              </a:rPr>
              <a:t>, E. J., &amp; Acharya, U. R. (2018). A new approach for arrhythmia classification using deep coded features and LSTM networks. Computer Methods and Programs in Biomedicine, 147, 213-223.</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a:p>
            <a:pPr marL="171450" indent="-171450" algn="l" rtl="0" fontAlgn="base">
              <a:buFont typeface="Arial" panose="020B0604020202020204" pitchFamily="34" charset="0"/>
              <a:buChar char="•"/>
            </a:pPr>
            <a:r>
              <a:rPr lang="en-US" sz="1050" b="0" i="1" dirty="0">
                <a:solidFill>
                  <a:srgbClr val="000000"/>
                </a:solidFill>
                <a:effectLst/>
                <a:highlight>
                  <a:srgbClr val="FFFFFF"/>
                </a:highlight>
                <a:latin typeface="Aptos" panose="020B0004020202020204" pitchFamily="34" charset="0"/>
              </a:rPr>
              <a:t>Zhang, W., Chen, J., &amp; Ma, T. (2019). LSTM-based analysis and prediction of driving fatigue states using ECG data. IEEE Transactions on Human-Machine Systems, 50(3), 182-193.</a:t>
            </a:r>
            <a:r>
              <a:rPr lang="en-US" sz="1050" b="0" i="0" dirty="0">
                <a:solidFill>
                  <a:srgbClr val="000000"/>
                </a:solidFill>
                <a:effectLst/>
                <a:highlight>
                  <a:srgbClr val="FFFFFF"/>
                </a:highlight>
                <a:latin typeface="Aptos" panose="020B0004020202020204" pitchFamily="34" charset="0"/>
              </a:rPr>
              <a:t> </a:t>
            </a:r>
            <a:endParaRPr lang="en-US" sz="1050" b="0" i="0" dirty="0">
              <a:solidFill>
                <a:srgbClr val="000000"/>
              </a:solidFill>
              <a:effectLst/>
              <a:highlight>
                <a:srgbClr val="FFFFFF"/>
              </a:highlight>
              <a:latin typeface="Segoe UI" panose="020B0502040204020203" pitchFamily="34" charset="0"/>
            </a:endParaRPr>
          </a:p>
        </p:txBody>
      </p:sp>
      <p:sp>
        <p:nvSpPr>
          <p:cNvPr id="2" name="ZoneTexte 16">
            <a:extLst>
              <a:ext uri="{FF2B5EF4-FFF2-40B4-BE49-F238E27FC236}">
                <a16:creationId xmlns:a16="http://schemas.microsoft.com/office/drawing/2014/main" id="{313A1A33-E809-055A-3D1C-CEB59953BE9E}"/>
              </a:ext>
            </a:extLst>
          </p:cNvPr>
          <p:cNvSpPr txBox="1"/>
          <p:nvPr/>
        </p:nvSpPr>
        <p:spPr>
          <a:xfrm>
            <a:off x="11207692" y="6470277"/>
            <a:ext cx="926420"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10/22</a:t>
            </a:r>
            <a:endParaRPr lang="fr-FR" dirty="0">
              <a:latin typeface="IBM Plex Sans" panose="020B0503050203000203" pitchFamily="34" charset="0"/>
            </a:endParaRPr>
          </a:p>
        </p:txBody>
      </p:sp>
    </p:spTree>
    <p:extLst>
      <p:ext uri="{BB962C8B-B14F-4D97-AF65-F5344CB8AC3E}">
        <p14:creationId xmlns:p14="http://schemas.microsoft.com/office/powerpoint/2010/main" val="1698735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3">
            <a:extLst>
              <a:ext uri="{FF2B5EF4-FFF2-40B4-BE49-F238E27FC236}">
                <a16:creationId xmlns:a16="http://schemas.microsoft.com/office/drawing/2014/main" id="{3C900066-ECD9-6BE7-6E12-181375ADBA51}"/>
              </a:ext>
            </a:extLst>
          </p:cNvPr>
          <p:cNvSpPr txBox="1"/>
          <p:nvPr/>
        </p:nvSpPr>
        <p:spPr>
          <a:xfrm>
            <a:off x="1188044" y="488529"/>
            <a:ext cx="1859321" cy="461665"/>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latin typeface="IBM Plex Sans" panose="020B0503050203000203" pitchFamily="34" charset="0"/>
              </a:rPr>
              <a:t>PAN</a:t>
            </a:r>
          </a:p>
        </p:txBody>
      </p:sp>
      <p:pic>
        <p:nvPicPr>
          <p:cNvPr id="4" name="Image 3" descr="Une image contenant texte, diagramme, capture d’écran, Plan&#10;&#10;Description générée automatiquement">
            <a:extLst>
              <a:ext uri="{FF2B5EF4-FFF2-40B4-BE49-F238E27FC236}">
                <a16:creationId xmlns:a16="http://schemas.microsoft.com/office/drawing/2014/main" id="{7278990C-797C-F959-0FEE-A78725A679F2}"/>
              </a:ext>
            </a:extLst>
          </p:cNvPr>
          <p:cNvPicPr>
            <a:picLocks noChangeAspect="1"/>
          </p:cNvPicPr>
          <p:nvPr/>
        </p:nvPicPr>
        <p:blipFill>
          <a:blip r:embed="rId3"/>
          <a:stretch>
            <a:fillRect/>
          </a:stretch>
        </p:blipFill>
        <p:spPr>
          <a:xfrm>
            <a:off x="1629645" y="1223091"/>
            <a:ext cx="9399741" cy="4936203"/>
          </a:xfrm>
          <a:prstGeom prst="rect">
            <a:avLst/>
          </a:prstGeom>
        </p:spPr>
      </p:pic>
      <p:sp>
        <p:nvSpPr>
          <p:cNvPr id="5" name="ZoneTexte 4">
            <a:extLst>
              <a:ext uri="{FF2B5EF4-FFF2-40B4-BE49-F238E27FC236}">
                <a16:creationId xmlns:a16="http://schemas.microsoft.com/office/drawing/2014/main" id="{A28B0BA5-468B-04DB-6C90-84EB0836E81A}"/>
              </a:ext>
            </a:extLst>
          </p:cNvPr>
          <p:cNvSpPr txBox="1"/>
          <p:nvPr/>
        </p:nvSpPr>
        <p:spPr>
          <a:xfrm>
            <a:off x="258916" y="6486013"/>
            <a:ext cx="9216103" cy="2828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i="1" dirty="0">
                <a:latin typeface="Segoe UI"/>
                <a:cs typeface="Segoe UI"/>
              </a:rPr>
              <a:t>Source:</a:t>
            </a:r>
            <a:r>
              <a:rPr lang="en-US" sz="900" i="1" dirty="0">
                <a:latin typeface="Segoe UI"/>
                <a:cs typeface="Segoe UI"/>
              </a:rPr>
              <a:t> Thiam </a:t>
            </a:r>
            <a:r>
              <a:rPr lang="en-US" sz="1200" dirty="0">
                <a:ea typeface="+mn-lt"/>
                <a:cs typeface="+mn-lt"/>
              </a:rPr>
              <a:t>.</a:t>
            </a:r>
            <a:r>
              <a:rPr lang="en-US" sz="900" i="1" dirty="0">
                <a:latin typeface="Segoe UI"/>
                <a:cs typeface="Segoe UI"/>
              </a:rPr>
              <a:t> Lu, Z., </a:t>
            </a:r>
            <a:r>
              <a:rPr lang="en-US" sz="900" i="1" dirty="0" err="1">
                <a:latin typeface="Segoe UI"/>
                <a:cs typeface="Segoe UI"/>
              </a:rPr>
              <a:t>Ozek</a:t>
            </a:r>
            <a:r>
              <a:rPr lang="en-US" sz="900" i="1" dirty="0">
                <a:latin typeface="Segoe UI"/>
                <a:cs typeface="Segoe UI"/>
              </a:rPr>
              <a:t>, B., &amp; </a:t>
            </a:r>
            <a:r>
              <a:rPr lang="en-US" sz="900" i="1" dirty="0" err="1">
                <a:latin typeface="Segoe UI"/>
                <a:cs typeface="Segoe UI"/>
              </a:rPr>
              <a:t>Kamarthi</a:t>
            </a:r>
            <a:r>
              <a:rPr lang="en-US" sz="900" i="1" dirty="0">
                <a:latin typeface="Segoe UI"/>
                <a:cs typeface="Segoe UI"/>
              </a:rPr>
              <a:t>, S. (2023) Transformer Encoder with Multiscale Deep Learning for Pain Classification Using Physiological Signals</a:t>
            </a:r>
            <a:endParaRPr lang="fr-FR" sz="900" i="1" dirty="0">
              <a:latin typeface="Segoe UI"/>
              <a:cs typeface="Segoe UI"/>
            </a:endParaRPr>
          </a:p>
        </p:txBody>
      </p:sp>
      <p:sp>
        <p:nvSpPr>
          <p:cNvPr id="8" name="ZoneTexte 16">
            <a:extLst>
              <a:ext uri="{FF2B5EF4-FFF2-40B4-BE49-F238E27FC236}">
                <a16:creationId xmlns:a16="http://schemas.microsoft.com/office/drawing/2014/main" id="{E47F465E-57EB-DA58-B1DB-52B197215706}"/>
              </a:ext>
            </a:extLst>
          </p:cNvPr>
          <p:cNvSpPr txBox="1"/>
          <p:nvPr/>
        </p:nvSpPr>
        <p:spPr>
          <a:xfrm>
            <a:off x="11347246" y="6478470"/>
            <a:ext cx="819640"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11/22</a:t>
            </a:r>
            <a:endParaRPr lang="fr-FR" dirty="0">
              <a:latin typeface="IBM Plex Sans" panose="020B0503050203000203" pitchFamily="34" charset="0"/>
            </a:endParaRPr>
          </a:p>
        </p:txBody>
      </p:sp>
      <p:sp>
        <p:nvSpPr>
          <p:cNvPr id="2" name="Chevron 6">
            <a:extLst>
              <a:ext uri="{FF2B5EF4-FFF2-40B4-BE49-F238E27FC236}">
                <a16:creationId xmlns:a16="http://schemas.microsoft.com/office/drawing/2014/main" id="{61870AF4-050A-88D9-35FC-18CCCCC363A6}"/>
              </a:ext>
            </a:extLst>
          </p:cNvPr>
          <p:cNvSpPr/>
          <p:nvPr/>
        </p:nvSpPr>
        <p:spPr>
          <a:xfrm>
            <a:off x="3807976" y="564094"/>
            <a:ext cx="132277" cy="310534"/>
          </a:xfrm>
          <a:prstGeom prst="chevron">
            <a:avLst/>
          </a:prstGeom>
          <a:solidFill>
            <a:srgbClr val="487DAA"/>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 name="ZoneTexte 23">
            <a:extLst>
              <a:ext uri="{FF2B5EF4-FFF2-40B4-BE49-F238E27FC236}">
                <a16:creationId xmlns:a16="http://schemas.microsoft.com/office/drawing/2014/main" id="{9A1667DF-D7D1-8174-27BF-73B0C980D66C}"/>
              </a:ext>
            </a:extLst>
          </p:cNvPr>
          <p:cNvSpPr txBox="1"/>
          <p:nvPr/>
        </p:nvSpPr>
        <p:spPr>
          <a:xfrm>
            <a:off x="4562473" y="488528"/>
            <a:ext cx="1859321" cy="461665"/>
          </a:xfrm>
          <a:prstGeom prst="rect">
            <a:avLst/>
          </a:prstGeom>
          <a:solidFill>
            <a:srgbClr val="F5E6BD"/>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IBM Plex Sans" panose="020B0503050203000203" pitchFamily="34" charset="0"/>
              </a:rPr>
              <a:t>EDA</a:t>
            </a:r>
          </a:p>
        </p:txBody>
      </p:sp>
    </p:spTree>
    <p:extLst>
      <p:ext uri="{BB962C8B-B14F-4D97-AF65-F5344CB8AC3E}">
        <p14:creationId xmlns:p14="http://schemas.microsoft.com/office/powerpoint/2010/main" val="153040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p:cNvSpPr txBox="1"/>
          <p:nvPr/>
        </p:nvSpPr>
        <p:spPr>
          <a:xfrm>
            <a:off x="458567" y="41200"/>
            <a:ext cx="4000000" cy="4924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600">
                <a:solidFill>
                  <a:schemeClr val="dk1"/>
                </a:solidFill>
                <a:latin typeface="Times New Roman"/>
                <a:ea typeface="Times New Roman"/>
                <a:cs typeface="Times New Roman"/>
                <a:sym typeface="Times New Roman"/>
              </a:rPr>
              <a:t> </a:t>
            </a:r>
            <a:endParaRPr sz="2489"/>
          </a:p>
        </p:txBody>
      </p:sp>
      <p:sp>
        <p:nvSpPr>
          <p:cNvPr id="439" name="Google Shape;439;p48"/>
          <p:cNvSpPr/>
          <p:nvPr/>
        </p:nvSpPr>
        <p:spPr>
          <a:xfrm>
            <a:off x="3217800" y="2370233"/>
            <a:ext cx="5443200" cy="1590000"/>
          </a:xfrm>
          <a:prstGeom prst="roundRect">
            <a:avLst>
              <a:gd name="adj" fmla="val 16667"/>
            </a:avLst>
          </a:prstGeom>
          <a:solidFill>
            <a:srgbClr val="C5C3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0" name="Google Shape;440;p48"/>
          <p:cNvSpPr/>
          <p:nvPr/>
        </p:nvSpPr>
        <p:spPr>
          <a:xfrm>
            <a:off x="3313200" y="4756133"/>
            <a:ext cx="5348000" cy="1590000"/>
          </a:xfrm>
          <a:prstGeom prst="roundRect">
            <a:avLst>
              <a:gd name="adj" fmla="val 16667"/>
            </a:avLst>
          </a:prstGeom>
          <a:solidFill>
            <a:srgbClr val="C5C3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1" name="Google Shape;441;p48"/>
          <p:cNvSpPr txBox="1"/>
          <p:nvPr/>
        </p:nvSpPr>
        <p:spPr>
          <a:xfrm>
            <a:off x="3313200" y="2370233"/>
            <a:ext cx="2074800" cy="32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a:latin typeface="IBM Plex Sans"/>
                <a:ea typeface="Proxima Nova"/>
                <a:cs typeface="Proxima Nova"/>
                <a:sym typeface="Proxima Nova"/>
              </a:rPr>
              <a:t>Teacher</a:t>
            </a:r>
            <a:endParaRPr sz="1800">
              <a:latin typeface="IBM Plex Sans"/>
              <a:ea typeface="Proxima Nova"/>
              <a:cs typeface="Proxima Nova"/>
              <a:sym typeface="Proxima Nova"/>
            </a:endParaRPr>
          </a:p>
        </p:txBody>
      </p:sp>
      <p:sp>
        <p:nvSpPr>
          <p:cNvPr id="442" name="Google Shape;442;p48"/>
          <p:cNvSpPr txBox="1"/>
          <p:nvPr/>
        </p:nvSpPr>
        <p:spPr>
          <a:xfrm>
            <a:off x="3395133" y="4702233"/>
            <a:ext cx="2074800" cy="32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a:latin typeface="IBM Plex Sans"/>
                <a:ea typeface="Proxima Nova"/>
                <a:cs typeface="Proxima Nova"/>
                <a:sym typeface="Proxima Nova"/>
              </a:rPr>
              <a:t>Student</a:t>
            </a:r>
            <a:endParaRPr sz="1800">
              <a:latin typeface="IBM Plex Sans"/>
              <a:ea typeface="Proxima Nova"/>
              <a:cs typeface="Proxima Nova"/>
              <a:sym typeface="Proxima Nova"/>
            </a:endParaRPr>
          </a:p>
        </p:txBody>
      </p:sp>
      <p:cxnSp>
        <p:nvCxnSpPr>
          <p:cNvPr id="443" name="Google Shape;443;p48"/>
          <p:cNvCxnSpPr>
            <a:stCxn id="439" idx="3"/>
          </p:cNvCxnSpPr>
          <p:nvPr/>
        </p:nvCxnSpPr>
        <p:spPr>
          <a:xfrm>
            <a:off x="8661000" y="3165233"/>
            <a:ext cx="606400" cy="0"/>
          </a:xfrm>
          <a:prstGeom prst="straightConnector1">
            <a:avLst/>
          </a:prstGeom>
          <a:noFill/>
          <a:ln w="9525" cap="flat" cmpd="sng">
            <a:solidFill>
              <a:schemeClr val="dk2"/>
            </a:solidFill>
            <a:prstDash val="solid"/>
            <a:round/>
            <a:headEnd type="none" w="med" len="med"/>
            <a:tailEnd type="triangle" w="med" len="med"/>
          </a:ln>
        </p:spPr>
      </p:cxnSp>
      <p:cxnSp>
        <p:nvCxnSpPr>
          <p:cNvPr id="444" name="Google Shape;444;p48"/>
          <p:cNvCxnSpPr/>
          <p:nvPr/>
        </p:nvCxnSpPr>
        <p:spPr>
          <a:xfrm>
            <a:off x="8661000" y="5551133"/>
            <a:ext cx="606400" cy="0"/>
          </a:xfrm>
          <a:prstGeom prst="straightConnector1">
            <a:avLst/>
          </a:prstGeom>
          <a:noFill/>
          <a:ln w="9525" cap="flat" cmpd="sng">
            <a:solidFill>
              <a:schemeClr val="dk2"/>
            </a:solidFill>
            <a:prstDash val="solid"/>
            <a:round/>
            <a:headEnd type="none" w="med" len="med"/>
            <a:tailEnd type="triangle" w="med" len="med"/>
          </a:ln>
        </p:spPr>
      </p:cxnSp>
      <p:sp>
        <p:nvSpPr>
          <p:cNvPr id="445" name="Google Shape;445;p48"/>
          <p:cNvSpPr/>
          <p:nvPr/>
        </p:nvSpPr>
        <p:spPr>
          <a:xfrm>
            <a:off x="9240433" y="2397167"/>
            <a:ext cx="606400" cy="1495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6" name="Google Shape;446;p48"/>
          <p:cNvSpPr/>
          <p:nvPr/>
        </p:nvSpPr>
        <p:spPr>
          <a:xfrm>
            <a:off x="9267400" y="4803333"/>
            <a:ext cx="606400" cy="1495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7" name="Google Shape;447;p48"/>
          <p:cNvSpPr txBox="1"/>
          <p:nvPr/>
        </p:nvSpPr>
        <p:spPr>
          <a:xfrm>
            <a:off x="5237880" y="4186848"/>
            <a:ext cx="2823470" cy="1608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1800" b="1">
                <a:solidFill>
                  <a:srgbClr val="E3022C"/>
                </a:solidFill>
                <a:latin typeface="IBM Plex Sans"/>
                <a:ea typeface="Proxima Nova"/>
                <a:cs typeface="Proxima Nova"/>
                <a:sym typeface="Proxima Nova"/>
              </a:rPr>
              <a:t>at_</a:t>
            </a:r>
            <a:r>
              <a:rPr lang="fr" sz="1800" b="1">
                <a:solidFill>
                  <a:srgbClr val="E3022C"/>
                </a:solidFill>
                <a:latin typeface="IBM Plex Sans"/>
                <a:ea typeface="Proxima Nova"/>
                <a:cs typeface="Proxima Nova"/>
                <a:sym typeface="Proxima Nova"/>
              </a:rPr>
              <a:t>loss</a:t>
            </a:r>
            <a:endParaRPr lang="fr" sz="1800" b="1">
              <a:solidFill>
                <a:srgbClr val="E3022C"/>
              </a:solidFill>
              <a:latin typeface="IBM Plex Sans"/>
              <a:ea typeface="Proxima Nova"/>
              <a:cs typeface="Proxima Nova"/>
            </a:endParaRPr>
          </a:p>
        </p:txBody>
      </p:sp>
      <p:sp>
        <p:nvSpPr>
          <p:cNvPr id="448" name="Google Shape;448;p48"/>
          <p:cNvSpPr/>
          <p:nvPr/>
        </p:nvSpPr>
        <p:spPr>
          <a:xfrm>
            <a:off x="10217067" y="2386984"/>
            <a:ext cx="334800" cy="1495600"/>
          </a:xfrm>
          <a:prstGeom prst="rect">
            <a:avLst/>
          </a:prstGeom>
          <a:solidFill>
            <a:srgbClr val="C5C3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9" name="Google Shape;449;p48"/>
          <p:cNvSpPr/>
          <p:nvPr/>
        </p:nvSpPr>
        <p:spPr>
          <a:xfrm>
            <a:off x="10217100" y="4803333"/>
            <a:ext cx="334800" cy="1495600"/>
          </a:xfrm>
          <a:prstGeom prst="rect">
            <a:avLst/>
          </a:prstGeom>
          <a:solidFill>
            <a:srgbClr val="C5C3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0" name="Google Shape;450;p48"/>
          <p:cNvSpPr txBox="1"/>
          <p:nvPr/>
        </p:nvSpPr>
        <p:spPr>
          <a:xfrm>
            <a:off x="9798500" y="1573400"/>
            <a:ext cx="1172000" cy="13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a:latin typeface="IBM Plex Sans"/>
                <a:ea typeface="Proxima Nova"/>
                <a:cs typeface="Proxima Nova"/>
                <a:sym typeface="Proxima Nova"/>
              </a:rPr>
              <a:t>Softmax</a:t>
            </a:r>
            <a:endParaRPr sz="1800">
              <a:latin typeface="IBM Plex Sans"/>
              <a:ea typeface="Proxima Nova"/>
              <a:cs typeface="Proxima Nova"/>
              <a:sym typeface="Proxima Nova"/>
            </a:endParaRPr>
          </a:p>
        </p:txBody>
      </p:sp>
      <p:sp>
        <p:nvSpPr>
          <p:cNvPr id="451" name="Google Shape;451;p48"/>
          <p:cNvSpPr/>
          <p:nvPr/>
        </p:nvSpPr>
        <p:spPr>
          <a:xfrm>
            <a:off x="4860067" y="5121267"/>
            <a:ext cx="714000" cy="1047200"/>
          </a:xfrm>
          <a:prstGeom prst="roundRect">
            <a:avLst>
              <a:gd name="adj" fmla="val 16667"/>
            </a:avLst>
          </a:prstGeom>
          <a:solidFill>
            <a:srgbClr val="4EA6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2" name="Google Shape;452;p48"/>
          <p:cNvSpPr/>
          <p:nvPr/>
        </p:nvSpPr>
        <p:spPr>
          <a:xfrm>
            <a:off x="3890345" y="319749"/>
            <a:ext cx="334800" cy="368400"/>
          </a:xfrm>
          <a:prstGeom prst="roundRect">
            <a:avLst>
              <a:gd name="adj" fmla="val 16667"/>
            </a:avLst>
          </a:prstGeom>
          <a:solidFill>
            <a:srgbClr val="4EA6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3" name="Google Shape;453;p48"/>
          <p:cNvSpPr txBox="1"/>
          <p:nvPr/>
        </p:nvSpPr>
        <p:spPr>
          <a:xfrm>
            <a:off x="4267945" y="247616"/>
            <a:ext cx="2074800" cy="36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a:latin typeface="IBM Plex Sans"/>
                <a:ea typeface="Proxima Nova"/>
                <a:cs typeface="Proxima Nova"/>
                <a:sym typeface="Proxima Nova"/>
              </a:rPr>
              <a:t>MSCN</a:t>
            </a:r>
            <a:endParaRPr sz="1800">
              <a:latin typeface="IBM Plex Sans"/>
              <a:ea typeface="Proxima Nova"/>
              <a:cs typeface="Proxima Nova"/>
              <a:sym typeface="Proxima Nova"/>
            </a:endParaRPr>
          </a:p>
        </p:txBody>
      </p:sp>
      <p:sp>
        <p:nvSpPr>
          <p:cNvPr id="454" name="Google Shape;454;p48"/>
          <p:cNvSpPr/>
          <p:nvPr/>
        </p:nvSpPr>
        <p:spPr>
          <a:xfrm>
            <a:off x="5928667" y="5121267"/>
            <a:ext cx="714000" cy="1047200"/>
          </a:xfrm>
          <a:prstGeom prst="roundRect">
            <a:avLst>
              <a:gd name="adj" fmla="val 16667"/>
            </a:avLst>
          </a:prstGeom>
          <a:solidFill>
            <a:srgbClr val="9BBE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5" name="Google Shape;455;p48"/>
          <p:cNvSpPr/>
          <p:nvPr/>
        </p:nvSpPr>
        <p:spPr>
          <a:xfrm>
            <a:off x="6997297" y="5121267"/>
            <a:ext cx="714000" cy="1047200"/>
          </a:xfrm>
          <a:prstGeom prst="roundRect">
            <a:avLst>
              <a:gd name="adj" fmla="val 16667"/>
            </a:avLst>
          </a:prstGeom>
          <a:solidFill>
            <a:srgbClr val="F5E6B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6" name="Google Shape;456;p48"/>
          <p:cNvSpPr/>
          <p:nvPr/>
        </p:nvSpPr>
        <p:spPr>
          <a:xfrm>
            <a:off x="4860067" y="2668600"/>
            <a:ext cx="714000" cy="1047200"/>
          </a:xfrm>
          <a:prstGeom prst="roundRect">
            <a:avLst>
              <a:gd name="adj" fmla="val 16667"/>
            </a:avLst>
          </a:prstGeom>
          <a:solidFill>
            <a:srgbClr val="4EA6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7" name="Google Shape;457;p48"/>
          <p:cNvSpPr/>
          <p:nvPr/>
        </p:nvSpPr>
        <p:spPr>
          <a:xfrm>
            <a:off x="5928667" y="2668600"/>
            <a:ext cx="714000" cy="1047200"/>
          </a:xfrm>
          <a:prstGeom prst="roundRect">
            <a:avLst>
              <a:gd name="adj" fmla="val 16667"/>
            </a:avLst>
          </a:prstGeom>
          <a:solidFill>
            <a:srgbClr val="9BBE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8" name="Google Shape;458;p48"/>
          <p:cNvSpPr/>
          <p:nvPr/>
        </p:nvSpPr>
        <p:spPr>
          <a:xfrm>
            <a:off x="6997319" y="2668600"/>
            <a:ext cx="714000" cy="1047200"/>
          </a:xfrm>
          <a:prstGeom prst="roundRect">
            <a:avLst>
              <a:gd name="adj" fmla="val 16667"/>
            </a:avLst>
          </a:prstGeom>
          <a:solidFill>
            <a:srgbClr val="F5E6B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9" name="Google Shape;459;p48"/>
          <p:cNvSpPr/>
          <p:nvPr/>
        </p:nvSpPr>
        <p:spPr>
          <a:xfrm>
            <a:off x="3890345" y="819772"/>
            <a:ext cx="334800" cy="368400"/>
          </a:xfrm>
          <a:prstGeom prst="roundRect">
            <a:avLst>
              <a:gd name="adj" fmla="val 16667"/>
            </a:avLst>
          </a:prstGeom>
          <a:solidFill>
            <a:srgbClr val="9BBE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60" name="Google Shape;460;p48"/>
          <p:cNvSpPr/>
          <p:nvPr/>
        </p:nvSpPr>
        <p:spPr>
          <a:xfrm>
            <a:off x="3890345" y="1418781"/>
            <a:ext cx="334800" cy="368400"/>
          </a:xfrm>
          <a:prstGeom prst="roundRect">
            <a:avLst>
              <a:gd name="adj" fmla="val 16667"/>
            </a:avLst>
          </a:prstGeom>
          <a:solidFill>
            <a:srgbClr val="F5E6B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61" name="Google Shape;461;p48"/>
          <p:cNvSpPr txBox="1"/>
          <p:nvPr/>
        </p:nvSpPr>
        <p:spPr>
          <a:xfrm>
            <a:off x="4316212" y="764616"/>
            <a:ext cx="2074800" cy="32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a:latin typeface="IBM Plex Sans"/>
                <a:ea typeface="Proxima Nova"/>
                <a:cs typeface="Proxima Nova"/>
                <a:sym typeface="Proxima Nova"/>
              </a:rPr>
              <a:t>SEResNet</a:t>
            </a:r>
            <a:endParaRPr sz="1800">
              <a:latin typeface="IBM Plex Sans"/>
              <a:ea typeface="Proxima Nova"/>
              <a:cs typeface="Proxima Nova"/>
              <a:sym typeface="Proxima Nova"/>
            </a:endParaRPr>
          </a:p>
        </p:txBody>
      </p:sp>
      <p:sp>
        <p:nvSpPr>
          <p:cNvPr id="462" name="Google Shape;462;p48"/>
          <p:cNvSpPr txBox="1"/>
          <p:nvPr/>
        </p:nvSpPr>
        <p:spPr>
          <a:xfrm>
            <a:off x="4197545" y="1319816"/>
            <a:ext cx="2074800" cy="4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a:latin typeface="IBM Plex Sans"/>
                <a:ea typeface="Proxima Nova"/>
                <a:cs typeface="Proxima Nova"/>
                <a:sym typeface="Proxima Nova"/>
              </a:rPr>
              <a:t>Transformer/</a:t>
            </a:r>
            <a:endParaRPr sz="1800">
              <a:latin typeface="IBM Plex Sans"/>
              <a:ea typeface="Proxima Nova"/>
              <a:cs typeface="Proxima Nova"/>
              <a:sym typeface="Proxima Nova"/>
            </a:endParaRPr>
          </a:p>
          <a:p>
            <a:pPr marL="0" lvl="0" indent="0" algn="l" rtl="0">
              <a:spcBef>
                <a:spcPts val="0"/>
              </a:spcBef>
              <a:spcAft>
                <a:spcPts val="0"/>
              </a:spcAft>
              <a:buNone/>
            </a:pPr>
            <a:r>
              <a:rPr lang="fr" sz="1800">
                <a:latin typeface="IBM Plex Sans"/>
                <a:ea typeface="Proxima Nova"/>
                <a:cs typeface="Proxima Nova"/>
                <a:sym typeface="Proxima Nova"/>
              </a:rPr>
              <a:t>Encoder block </a:t>
            </a:r>
            <a:endParaRPr sz="1800">
              <a:latin typeface="IBM Plex Sans"/>
              <a:ea typeface="Proxima Nova"/>
              <a:cs typeface="Proxima Nova"/>
              <a:sym typeface="Proxima Nova"/>
            </a:endParaRPr>
          </a:p>
        </p:txBody>
      </p:sp>
      <p:sp>
        <p:nvSpPr>
          <p:cNvPr id="463" name="Google Shape;463;p48"/>
          <p:cNvSpPr txBox="1"/>
          <p:nvPr/>
        </p:nvSpPr>
        <p:spPr>
          <a:xfrm>
            <a:off x="8865200" y="1573384"/>
            <a:ext cx="1172000" cy="13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a:latin typeface="IBM Plex Sans"/>
                <a:ea typeface="Proxima Nova"/>
                <a:cs typeface="Proxima Nova"/>
                <a:sym typeface="Proxima Nova"/>
              </a:rPr>
              <a:t>MLP</a:t>
            </a:r>
            <a:endParaRPr sz="1800">
              <a:latin typeface="IBM Plex Sans"/>
              <a:ea typeface="Proxima Nova"/>
              <a:cs typeface="Proxima Nova"/>
              <a:sym typeface="Proxima Nova"/>
            </a:endParaRPr>
          </a:p>
        </p:txBody>
      </p:sp>
      <p:sp>
        <p:nvSpPr>
          <p:cNvPr id="464" name="Google Shape;464;p48"/>
          <p:cNvSpPr txBox="1"/>
          <p:nvPr/>
        </p:nvSpPr>
        <p:spPr>
          <a:xfrm>
            <a:off x="475700" y="4067100"/>
            <a:ext cx="2154000" cy="5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a:latin typeface="IBM Plex Sans"/>
                <a:ea typeface="Proxima Nova"/>
                <a:cs typeface="Proxima Nova"/>
                <a:sym typeface="Proxima Nova"/>
              </a:rPr>
              <a:t>Physiological signals</a:t>
            </a:r>
            <a:endParaRPr sz="1800">
              <a:latin typeface="IBM Plex Sans"/>
              <a:ea typeface="Proxima Nova"/>
              <a:cs typeface="Proxima Nova"/>
              <a:sym typeface="Proxima Nova"/>
            </a:endParaRPr>
          </a:p>
        </p:txBody>
      </p:sp>
      <p:cxnSp>
        <p:nvCxnSpPr>
          <p:cNvPr id="465" name="Google Shape;465;p48"/>
          <p:cNvCxnSpPr>
            <a:endCxn id="439" idx="1"/>
          </p:cNvCxnSpPr>
          <p:nvPr/>
        </p:nvCxnSpPr>
        <p:spPr>
          <a:xfrm rot="10800000" flipH="1">
            <a:off x="2387000" y="3165233"/>
            <a:ext cx="830800" cy="1252400"/>
          </a:xfrm>
          <a:prstGeom prst="straightConnector1">
            <a:avLst/>
          </a:prstGeom>
          <a:noFill/>
          <a:ln w="9525" cap="flat" cmpd="sng">
            <a:solidFill>
              <a:schemeClr val="dk2"/>
            </a:solidFill>
            <a:prstDash val="solid"/>
            <a:round/>
            <a:headEnd type="none" w="med" len="med"/>
            <a:tailEnd type="triangle" w="med" len="med"/>
          </a:ln>
        </p:spPr>
      </p:cxnSp>
      <p:cxnSp>
        <p:nvCxnSpPr>
          <p:cNvPr id="466" name="Google Shape;466;p48"/>
          <p:cNvCxnSpPr>
            <a:endCxn id="440" idx="1"/>
          </p:cNvCxnSpPr>
          <p:nvPr/>
        </p:nvCxnSpPr>
        <p:spPr>
          <a:xfrm>
            <a:off x="2387200" y="4393933"/>
            <a:ext cx="926000" cy="1157200"/>
          </a:xfrm>
          <a:prstGeom prst="straightConnector1">
            <a:avLst/>
          </a:prstGeom>
          <a:noFill/>
          <a:ln w="9525" cap="flat" cmpd="sng">
            <a:solidFill>
              <a:schemeClr val="dk2"/>
            </a:solidFill>
            <a:prstDash val="solid"/>
            <a:round/>
            <a:headEnd type="none" w="med" len="med"/>
            <a:tailEnd type="triangle" w="med" len="med"/>
          </a:ln>
        </p:spPr>
      </p:cxnSp>
      <p:sp>
        <p:nvSpPr>
          <p:cNvPr id="467" name="Google Shape;467;p48"/>
          <p:cNvSpPr/>
          <p:nvPr/>
        </p:nvSpPr>
        <p:spPr>
          <a:xfrm>
            <a:off x="11078767" y="2386984"/>
            <a:ext cx="334800" cy="1495600"/>
          </a:xfrm>
          <a:prstGeom prst="rect">
            <a:avLst/>
          </a:prstGeom>
          <a:solidFill>
            <a:srgbClr val="B7CBB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68" name="Google Shape;468;p48"/>
          <p:cNvSpPr/>
          <p:nvPr/>
        </p:nvSpPr>
        <p:spPr>
          <a:xfrm>
            <a:off x="11078767" y="4756117"/>
            <a:ext cx="334800" cy="1495600"/>
          </a:xfrm>
          <a:prstGeom prst="rect">
            <a:avLst/>
          </a:prstGeom>
          <a:solidFill>
            <a:srgbClr val="B7CBB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69" name="Google Shape;469;p48"/>
          <p:cNvSpPr txBox="1"/>
          <p:nvPr/>
        </p:nvSpPr>
        <p:spPr>
          <a:xfrm>
            <a:off x="10826000" y="1573400"/>
            <a:ext cx="1172000" cy="13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a:latin typeface="IBM Plex Sans"/>
                <a:ea typeface="Proxima Nova"/>
                <a:cs typeface="Proxima Nova"/>
                <a:sym typeface="Proxima Nova"/>
              </a:rPr>
              <a:t>Outputs</a:t>
            </a:r>
            <a:endParaRPr sz="1800">
              <a:latin typeface="IBM Plex Sans"/>
              <a:ea typeface="Proxima Nova"/>
              <a:cs typeface="Proxima Nova"/>
              <a:sym typeface="Proxima Nova"/>
            </a:endParaRPr>
          </a:p>
        </p:txBody>
      </p:sp>
      <p:cxnSp>
        <p:nvCxnSpPr>
          <p:cNvPr id="470" name="Google Shape;470;p48"/>
          <p:cNvCxnSpPr/>
          <p:nvPr/>
        </p:nvCxnSpPr>
        <p:spPr>
          <a:xfrm>
            <a:off x="6219745" y="3982896"/>
            <a:ext cx="86800" cy="280800"/>
          </a:xfrm>
          <a:prstGeom prst="straightConnector1">
            <a:avLst/>
          </a:prstGeom>
          <a:noFill/>
          <a:ln w="28575" cap="flat" cmpd="sng">
            <a:solidFill>
              <a:srgbClr val="E3022C"/>
            </a:solidFill>
            <a:prstDash val="solid"/>
            <a:round/>
            <a:headEnd type="none" w="med" len="med"/>
            <a:tailEnd type="triangle" w="med" len="med"/>
          </a:ln>
        </p:spPr>
      </p:cxnSp>
      <p:cxnSp>
        <p:nvCxnSpPr>
          <p:cNvPr id="471" name="Google Shape;471;p48"/>
          <p:cNvCxnSpPr/>
          <p:nvPr/>
        </p:nvCxnSpPr>
        <p:spPr>
          <a:xfrm flipH="1">
            <a:off x="6277087" y="4592174"/>
            <a:ext cx="119600" cy="223600"/>
          </a:xfrm>
          <a:prstGeom prst="straightConnector1">
            <a:avLst/>
          </a:prstGeom>
          <a:noFill/>
          <a:ln w="28575" cap="flat" cmpd="sng">
            <a:solidFill>
              <a:srgbClr val="E3022C"/>
            </a:solidFill>
            <a:prstDash val="solid"/>
            <a:round/>
            <a:headEnd type="none" w="med" len="med"/>
            <a:tailEnd type="triangle" w="med" len="med"/>
          </a:ln>
        </p:spPr>
      </p:cxnSp>
      <p:sp>
        <p:nvSpPr>
          <p:cNvPr id="3" name="ZoneTexte 23">
            <a:extLst>
              <a:ext uri="{FF2B5EF4-FFF2-40B4-BE49-F238E27FC236}">
                <a16:creationId xmlns:a16="http://schemas.microsoft.com/office/drawing/2014/main" id="{54E479BE-C4E5-9D32-CF40-309BF7291524}"/>
              </a:ext>
            </a:extLst>
          </p:cNvPr>
          <p:cNvSpPr txBox="1"/>
          <p:nvPr/>
        </p:nvSpPr>
        <p:spPr>
          <a:xfrm>
            <a:off x="1188044" y="488529"/>
            <a:ext cx="1859321" cy="461665"/>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a:latin typeface="IBM Plex Sans" panose="020B0503050203000203" pitchFamily="34" charset="0"/>
              </a:rPr>
              <a:t>PAN</a:t>
            </a:r>
          </a:p>
        </p:txBody>
      </p:sp>
      <p:sp>
        <p:nvSpPr>
          <p:cNvPr id="4" name="ZoneTexte 16">
            <a:extLst>
              <a:ext uri="{FF2B5EF4-FFF2-40B4-BE49-F238E27FC236}">
                <a16:creationId xmlns:a16="http://schemas.microsoft.com/office/drawing/2014/main" id="{3CC1A903-8E2E-B70C-EE5F-B2736551E0B0}"/>
              </a:ext>
            </a:extLst>
          </p:cNvPr>
          <p:cNvSpPr txBox="1"/>
          <p:nvPr/>
        </p:nvSpPr>
        <p:spPr>
          <a:xfrm>
            <a:off x="11257117" y="6470277"/>
            <a:ext cx="926156"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12/22</a:t>
            </a:r>
            <a:endParaRPr lang="fr-FR" dirty="0">
              <a:latin typeface="IBM Plex Sans" panose="020B0503050203000203" pitchFamily="34" charset="0"/>
            </a:endParaRPr>
          </a:p>
        </p:txBody>
      </p:sp>
      <p:sp>
        <p:nvSpPr>
          <p:cNvPr id="2" name="Google Shape;447;p48">
            <a:extLst>
              <a:ext uri="{FF2B5EF4-FFF2-40B4-BE49-F238E27FC236}">
                <a16:creationId xmlns:a16="http://schemas.microsoft.com/office/drawing/2014/main" id="{A4360BD5-04BB-4824-DE19-7386AC3E6B4C}"/>
              </a:ext>
            </a:extLst>
          </p:cNvPr>
          <p:cNvSpPr txBox="1"/>
          <p:nvPr/>
        </p:nvSpPr>
        <p:spPr>
          <a:xfrm>
            <a:off x="9318267" y="4129493"/>
            <a:ext cx="2317600" cy="19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b="1">
                <a:solidFill>
                  <a:srgbClr val="E3022C"/>
                </a:solidFill>
                <a:latin typeface="IBM Plex Sans"/>
                <a:ea typeface="Proxima Nova"/>
                <a:cs typeface="Proxima Nova"/>
                <a:sym typeface="Proxima Nova"/>
              </a:rPr>
              <a:t>ce_loss</a:t>
            </a:r>
            <a:endParaRPr sz="1800" b="1">
              <a:solidFill>
                <a:srgbClr val="E3022C"/>
              </a:solidFill>
              <a:latin typeface="IBM Plex Sans"/>
              <a:ea typeface="Proxima Nova"/>
              <a:cs typeface="Proxima Nova"/>
              <a:sym typeface="Proxima Nova"/>
            </a:endParaRPr>
          </a:p>
        </p:txBody>
      </p:sp>
      <p:cxnSp>
        <p:nvCxnSpPr>
          <p:cNvPr id="5" name="Google Shape;470;p48">
            <a:extLst>
              <a:ext uri="{FF2B5EF4-FFF2-40B4-BE49-F238E27FC236}">
                <a16:creationId xmlns:a16="http://schemas.microsoft.com/office/drawing/2014/main" id="{E56380FD-5BE1-CB38-71F8-9CD68548F89F}"/>
              </a:ext>
            </a:extLst>
          </p:cNvPr>
          <p:cNvCxnSpPr/>
          <p:nvPr/>
        </p:nvCxnSpPr>
        <p:spPr>
          <a:xfrm>
            <a:off x="10341100" y="3892767"/>
            <a:ext cx="86800" cy="280800"/>
          </a:xfrm>
          <a:prstGeom prst="straightConnector1">
            <a:avLst/>
          </a:prstGeom>
          <a:noFill/>
          <a:ln w="28575" cap="flat" cmpd="sng">
            <a:solidFill>
              <a:srgbClr val="E3022C"/>
            </a:solidFill>
            <a:prstDash val="solid"/>
            <a:round/>
            <a:headEnd type="none" w="med" len="med"/>
            <a:tailEnd type="triangle" w="med" len="med"/>
          </a:ln>
        </p:spPr>
      </p:cxnSp>
      <p:cxnSp>
        <p:nvCxnSpPr>
          <p:cNvPr id="6" name="Google Shape;471;p48">
            <a:extLst>
              <a:ext uri="{FF2B5EF4-FFF2-40B4-BE49-F238E27FC236}">
                <a16:creationId xmlns:a16="http://schemas.microsoft.com/office/drawing/2014/main" id="{A23A5034-B8E8-1895-D2A2-13521823CDA8}"/>
              </a:ext>
            </a:extLst>
          </p:cNvPr>
          <p:cNvCxnSpPr/>
          <p:nvPr/>
        </p:nvCxnSpPr>
        <p:spPr>
          <a:xfrm flipH="1">
            <a:off x="10324700" y="4559400"/>
            <a:ext cx="119600" cy="223600"/>
          </a:xfrm>
          <a:prstGeom prst="straightConnector1">
            <a:avLst/>
          </a:prstGeom>
          <a:noFill/>
          <a:ln w="28575" cap="flat" cmpd="sng">
            <a:solidFill>
              <a:srgbClr val="E3022C"/>
            </a:solidFill>
            <a:prstDash val="solid"/>
            <a:round/>
            <a:headEnd type="none" w="med" len="med"/>
            <a:tailEnd type="triangle" w="med" len="med"/>
          </a:ln>
        </p:spPr>
      </p:cxnSp>
      <p:sp>
        <p:nvSpPr>
          <p:cNvPr id="7" name="ZoneTexte 23">
            <a:extLst>
              <a:ext uri="{FF2B5EF4-FFF2-40B4-BE49-F238E27FC236}">
                <a16:creationId xmlns:a16="http://schemas.microsoft.com/office/drawing/2014/main" id="{734A186A-FD19-2928-4077-CDEDC4B511CE}"/>
              </a:ext>
            </a:extLst>
          </p:cNvPr>
          <p:cNvSpPr txBox="1"/>
          <p:nvPr/>
        </p:nvSpPr>
        <p:spPr>
          <a:xfrm>
            <a:off x="552345" y="3601323"/>
            <a:ext cx="1859321" cy="461665"/>
          </a:xfrm>
          <a:prstGeom prst="rect">
            <a:avLst/>
          </a:prstGeom>
          <a:solidFill>
            <a:schemeClr val="bg2">
              <a:lumMod val="90000"/>
            </a:schemeClr>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IBM Plex Sans" panose="020B0503050203000203" pitchFamily="34" charset="0"/>
              </a:rPr>
              <a:t>EDA</a:t>
            </a:r>
          </a:p>
        </p:txBody>
      </p:sp>
    </p:spTree>
    <p:extLst>
      <p:ext uri="{BB962C8B-B14F-4D97-AF65-F5344CB8AC3E}">
        <p14:creationId xmlns:p14="http://schemas.microsoft.com/office/powerpoint/2010/main" val="3902135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23">
            <a:extLst>
              <a:ext uri="{FF2B5EF4-FFF2-40B4-BE49-F238E27FC236}">
                <a16:creationId xmlns:a16="http://schemas.microsoft.com/office/drawing/2014/main" id="{4B480BF8-2FCB-5186-614B-02899297CEA1}"/>
              </a:ext>
            </a:extLst>
          </p:cNvPr>
          <p:cNvSpPr txBox="1"/>
          <p:nvPr/>
        </p:nvSpPr>
        <p:spPr>
          <a:xfrm>
            <a:off x="1188044" y="488529"/>
            <a:ext cx="1859321" cy="461665"/>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IBM Plex Sans" panose="020B0503050203000203" pitchFamily="34" charset="0"/>
              </a:rPr>
              <a:t>FC</a:t>
            </a:r>
          </a:p>
        </p:txBody>
      </p:sp>
      <p:pic>
        <p:nvPicPr>
          <p:cNvPr id="3" name="Picture 2">
            <a:extLst>
              <a:ext uri="{FF2B5EF4-FFF2-40B4-BE49-F238E27FC236}">
                <a16:creationId xmlns:a16="http://schemas.microsoft.com/office/drawing/2014/main" id="{CCDE2E75-B1D7-0C56-192B-BC507AEC98AF}"/>
              </a:ext>
            </a:extLst>
          </p:cNvPr>
          <p:cNvPicPr>
            <a:picLocks noChangeAspect="1"/>
          </p:cNvPicPr>
          <p:nvPr/>
        </p:nvPicPr>
        <p:blipFill>
          <a:blip r:embed="rId3"/>
          <a:stretch>
            <a:fillRect/>
          </a:stretch>
        </p:blipFill>
        <p:spPr>
          <a:xfrm>
            <a:off x="2436996" y="1334410"/>
            <a:ext cx="7569711" cy="4571439"/>
          </a:xfrm>
          <a:prstGeom prst="rect">
            <a:avLst/>
          </a:prstGeom>
        </p:spPr>
      </p:pic>
      <p:sp>
        <p:nvSpPr>
          <p:cNvPr id="4" name="ZoneTexte 4">
            <a:extLst>
              <a:ext uri="{FF2B5EF4-FFF2-40B4-BE49-F238E27FC236}">
                <a16:creationId xmlns:a16="http://schemas.microsoft.com/office/drawing/2014/main" id="{967E460F-661C-C160-2720-514CB2A01B8D}"/>
              </a:ext>
            </a:extLst>
          </p:cNvPr>
          <p:cNvSpPr txBox="1"/>
          <p:nvPr/>
        </p:nvSpPr>
        <p:spPr>
          <a:xfrm>
            <a:off x="258916" y="6486013"/>
            <a:ext cx="921610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i="1" dirty="0">
                <a:latin typeface="Segoe UI"/>
                <a:cs typeface="Segoe UI"/>
              </a:rPr>
              <a:t>Source:</a:t>
            </a:r>
            <a:r>
              <a:rPr lang="en-US" sz="900" i="1" dirty="0">
                <a:latin typeface="Segoe UI"/>
                <a:cs typeface="Segoe UI"/>
              </a:rPr>
              <a:t> </a:t>
            </a:r>
            <a:r>
              <a:rPr lang="en-GB" sz="900" i="1" dirty="0">
                <a:latin typeface="Segoe UI"/>
                <a:cs typeface="Segoe UI"/>
              </a:rPr>
              <a:t>McKeen, K., Oliva, L., Masood, S., Toma, A., Rubin, B., &amp; Wang, B. (2024). </a:t>
            </a:r>
            <a:r>
              <a:rPr lang="en-GB" sz="900" i="1" dirty="0" err="1">
                <a:latin typeface="Segoe UI"/>
                <a:cs typeface="Segoe UI"/>
              </a:rPr>
              <a:t>Ecg-fm</a:t>
            </a:r>
            <a:r>
              <a:rPr lang="en-GB" sz="900" i="1" dirty="0">
                <a:latin typeface="Segoe UI"/>
                <a:cs typeface="Segoe UI"/>
              </a:rPr>
              <a:t>: An open electrocardiogram foundation model. </a:t>
            </a:r>
            <a:r>
              <a:rPr lang="en-GB" sz="900" i="1" dirty="0" err="1">
                <a:latin typeface="Segoe UI"/>
                <a:cs typeface="Segoe UI"/>
              </a:rPr>
              <a:t>arXiv</a:t>
            </a:r>
            <a:r>
              <a:rPr lang="en-GB" sz="900" i="1" dirty="0">
                <a:latin typeface="Segoe UI"/>
                <a:cs typeface="Segoe UI"/>
              </a:rPr>
              <a:t> preprint arXiv:2408.05178.</a:t>
            </a:r>
            <a:endParaRPr lang="fr-FR" sz="900" i="1" dirty="0">
              <a:latin typeface="Segoe UI"/>
              <a:cs typeface="Segoe UI"/>
            </a:endParaRPr>
          </a:p>
        </p:txBody>
      </p:sp>
      <p:sp>
        <p:nvSpPr>
          <p:cNvPr id="5" name="Chevron 6">
            <a:extLst>
              <a:ext uri="{FF2B5EF4-FFF2-40B4-BE49-F238E27FC236}">
                <a16:creationId xmlns:a16="http://schemas.microsoft.com/office/drawing/2014/main" id="{23198FB9-636F-30F7-588C-8C0D944FEAC5}"/>
              </a:ext>
            </a:extLst>
          </p:cNvPr>
          <p:cNvSpPr/>
          <p:nvPr/>
        </p:nvSpPr>
        <p:spPr>
          <a:xfrm>
            <a:off x="3807976" y="564094"/>
            <a:ext cx="132277" cy="310534"/>
          </a:xfrm>
          <a:prstGeom prst="chevron">
            <a:avLst/>
          </a:prstGeom>
          <a:solidFill>
            <a:srgbClr val="487DAA"/>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 name="ZoneTexte 23">
            <a:extLst>
              <a:ext uri="{FF2B5EF4-FFF2-40B4-BE49-F238E27FC236}">
                <a16:creationId xmlns:a16="http://schemas.microsoft.com/office/drawing/2014/main" id="{4FBED7A2-A7A6-6F3E-F41E-C9900A0CDC3C}"/>
              </a:ext>
            </a:extLst>
          </p:cNvPr>
          <p:cNvSpPr txBox="1"/>
          <p:nvPr/>
        </p:nvSpPr>
        <p:spPr>
          <a:xfrm>
            <a:off x="4562473" y="488528"/>
            <a:ext cx="1859321" cy="461665"/>
          </a:xfrm>
          <a:prstGeom prst="rect">
            <a:avLst/>
          </a:prstGeom>
          <a:solidFill>
            <a:srgbClr val="F5E6BD"/>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IBM Plex Sans" panose="020B0503050203000203" pitchFamily="34" charset="0"/>
              </a:rPr>
              <a:t>ECG</a:t>
            </a:r>
          </a:p>
        </p:txBody>
      </p:sp>
      <p:sp>
        <p:nvSpPr>
          <p:cNvPr id="7" name="ZoneTexte 16">
            <a:extLst>
              <a:ext uri="{FF2B5EF4-FFF2-40B4-BE49-F238E27FC236}">
                <a16:creationId xmlns:a16="http://schemas.microsoft.com/office/drawing/2014/main" id="{4515A582-494D-ADCF-5792-19296CE60B1C}"/>
              </a:ext>
            </a:extLst>
          </p:cNvPr>
          <p:cNvSpPr txBox="1"/>
          <p:nvPr/>
        </p:nvSpPr>
        <p:spPr>
          <a:xfrm>
            <a:off x="11257117" y="6470277"/>
            <a:ext cx="926156"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13/22</a:t>
            </a:r>
            <a:endParaRPr lang="fr-FR" dirty="0">
              <a:latin typeface="IBM Plex Sans" panose="020B0503050203000203" pitchFamily="34" charset="0"/>
            </a:endParaRPr>
          </a:p>
        </p:txBody>
      </p:sp>
    </p:spTree>
    <p:extLst>
      <p:ext uri="{BB962C8B-B14F-4D97-AF65-F5344CB8AC3E}">
        <p14:creationId xmlns:p14="http://schemas.microsoft.com/office/powerpoint/2010/main" val="36188661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p:cNvSpPr txBox="1"/>
          <p:nvPr/>
        </p:nvSpPr>
        <p:spPr>
          <a:xfrm>
            <a:off x="458567" y="41200"/>
            <a:ext cx="4000000" cy="492400"/>
          </a:xfrm>
          <a:prstGeom prst="rect">
            <a:avLst/>
          </a:prstGeom>
          <a:noFill/>
          <a:ln>
            <a:noFill/>
          </a:ln>
        </p:spPr>
        <p:txBody>
          <a:bodyPr spcFirstLastPara="1" wrap="square" lIns="121900" tIns="121900" rIns="121900" bIns="12190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600">
                <a:solidFill>
                  <a:schemeClr val="dk1"/>
                </a:solidFill>
                <a:latin typeface="Times New Roman"/>
                <a:ea typeface="Times New Roman"/>
                <a:cs typeface="Times New Roman"/>
                <a:sym typeface="Times New Roman"/>
              </a:rPr>
              <a:t> </a:t>
            </a:r>
            <a:endParaRPr sz="2489"/>
          </a:p>
        </p:txBody>
      </p:sp>
      <p:sp>
        <p:nvSpPr>
          <p:cNvPr id="439" name="Google Shape;439;p48"/>
          <p:cNvSpPr/>
          <p:nvPr/>
        </p:nvSpPr>
        <p:spPr>
          <a:xfrm>
            <a:off x="3217800" y="2370233"/>
            <a:ext cx="5443200" cy="1590000"/>
          </a:xfrm>
          <a:prstGeom prst="roundRect">
            <a:avLst>
              <a:gd name="adj" fmla="val 16667"/>
            </a:avLst>
          </a:prstGeom>
          <a:solidFill>
            <a:srgbClr val="C5C3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0" name="Google Shape;440;p48"/>
          <p:cNvSpPr/>
          <p:nvPr/>
        </p:nvSpPr>
        <p:spPr>
          <a:xfrm>
            <a:off x="3313200" y="4756133"/>
            <a:ext cx="5348000" cy="1590000"/>
          </a:xfrm>
          <a:prstGeom prst="roundRect">
            <a:avLst>
              <a:gd name="adj" fmla="val 16667"/>
            </a:avLst>
          </a:prstGeom>
          <a:solidFill>
            <a:srgbClr val="C5C3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1" name="Google Shape;441;p48"/>
          <p:cNvSpPr txBox="1"/>
          <p:nvPr/>
        </p:nvSpPr>
        <p:spPr>
          <a:xfrm>
            <a:off x="3313200" y="2370233"/>
            <a:ext cx="2074800" cy="32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a:latin typeface="IBM Plex Sans"/>
                <a:ea typeface="Proxima Nova"/>
                <a:cs typeface="Proxima Nova"/>
                <a:sym typeface="Proxima Nova"/>
              </a:rPr>
              <a:t>Teacher</a:t>
            </a:r>
            <a:endParaRPr sz="1800">
              <a:latin typeface="IBM Plex Sans"/>
              <a:ea typeface="Proxima Nova"/>
              <a:cs typeface="Proxima Nova"/>
              <a:sym typeface="Proxima Nova"/>
            </a:endParaRPr>
          </a:p>
        </p:txBody>
      </p:sp>
      <p:sp>
        <p:nvSpPr>
          <p:cNvPr id="442" name="Google Shape;442;p48"/>
          <p:cNvSpPr txBox="1"/>
          <p:nvPr/>
        </p:nvSpPr>
        <p:spPr>
          <a:xfrm>
            <a:off x="3395133" y="4702233"/>
            <a:ext cx="2074800" cy="32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a:latin typeface="IBM Plex Sans"/>
                <a:ea typeface="Proxima Nova"/>
                <a:cs typeface="Proxima Nova"/>
                <a:sym typeface="Proxima Nova"/>
              </a:rPr>
              <a:t>Student</a:t>
            </a:r>
            <a:endParaRPr sz="1800">
              <a:latin typeface="IBM Plex Sans"/>
              <a:ea typeface="Proxima Nova"/>
              <a:cs typeface="Proxima Nova"/>
              <a:sym typeface="Proxima Nova"/>
            </a:endParaRPr>
          </a:p>
        </p:txBody>
      </p:sp>
      <p:cxnSp>
        <p:nvCxnSpPr>
          <p:cNvPr id="443" name="Google Shape;443;p48"/>
          <p:cNvCxnSpPr>
            <a:stCxn id="439" idx="3"/>
          </p:cNvCxnSpPr>
          <p:nvPr/>
        </p:nvCxnSpPr>
        <p:spPr>
          <a:xfrm>
            <a:off x="8661000" y="3165233"/>
            <a:ext cx="606400" cy="0"/>
          </a:xfrm>
          <a:prstGeom prst="straightConnector1">
            <a:avLst/>
          </a:prstGeom>
          <a:noFill/>
          <a:ln w="9525" cap="flat" cmpd="sng">
            <a:solidFill>
              <a:schemeClr val="dk2"/>
            </a:solidFill>
            <a:prstDash val="solid"/>
            <a:round/>
            <a:headEnd type="none" w="med" len="med"/>
            <a:tailEnd type="triangle" w="med" len="med"/>
          </a:ln>
        </p:spPr>
      </p:cxnSp>
      <p:cxnSp>
        <p:nvCxnSpPr>
          <p:cNvPr id="444" name="Google Shape;444;p48"/>
          <p:cNvCxnSpPr/>
          <p:nvPr/>
        </p:nvCxnSpPr>
        <p:spPr>
          <a:xfrm>
            <a:off x="8661000" y="5551133"/>
            <a:ext cx="606400" cy="0"/>
          </a:xfrm>
          <a:prstGeom prst="straightConnector1">
            <a:avLst/>
          </a:prstGeom>
          <a:noFill/>
          <a:ln w="9525" cap="flat" cmpd="sng">
            <a:solidFill>
              <a:schemeClr val="dk2"/>
            </a:solidFill>
            <a:prstDash val="solid"/>
            <a:round/>
            <a:headEnd type="none" w="med" len="med"/>
            <a:tailEnd type="triangle" w="med" len="med"/>
          </a:ln>
        </p:spPr>
      </p:cxnSp>
      <p:sp>
        <p:nvSpPr>
          <p:cNvPr id="445" name="Google Shape;445;p48"/>
          <p:cNvSpPr/>
          <p:nvPr/>
        </p:nvSpPr>
        <p:spPr>
          <a:xfrm>
            <a:off x="9240433" y="2397167"/>
            <a:ext cx="606400" cy="1495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6" name="Google Shape;446;p48"/>
          <p:cNvSpPr/>
          <p:nvPr/>
        </p:nvSpPr>
        <p:spPr>
          <a:xfrm>
            <a:off x="9267400" y="4803333"/>
            <a:ext cx="606400" cy="1495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7" name="Google Shape;447;p48"/>
          <p:cNvSpPr txBox="1"/>
          <p:nvPr/>
        </p:nvSpPr>
        <p:spPr>
          <a:xfrm>
            <a:off x="5237880" y="4186848"/>
            <a:ext cx="2823470" cy="160893"/>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GB" sz="1800" b="1">
                <a:solidFill>
                  <a:srgbClr val="E3022C"/>
                </a:solidFill>
                <a:latin typeface="IBM Plex Sans"/>
                <a:ea typeface="Proxima Nova"/>
                <a:cs typeface="Proxima Nova"/>
                <a:sym typeface="Proxima Nova"/>
              </a:rPr>
              <a:t>at_</a:t>
            </a:r>
            <a:r>
              <a:rPr lang="fr" sz="1800" b="1">
                <a:solidFill>
                  <a:srgbClr val="E3022C"/>
                </a:solidFill>
                <a:latin typeface="IBM Plex Sans"/>
                <a:ea typeface="Proxima Nova"/>
                <a:cs typeface="Proxima Nova"/>
                <a:sym typeface="Proxima Nova"/>
              </a:rPr>
              <a:t>loss</a:t>
            </a:r>
            <a:endParaRPr lang="fr" sz="1800" b="1">
              <a:solidFill>
                <a:srgbClr val="E3022C"/>
              </a:solidFill>
              <a:latin typeface="IBM Plex Sans"/>
              <a:ea typeface="Proxima Nova"/>
              <a:cs typeface="Proxima Nova"/>
            </a:endParaRPr>
          </a:p>
        </p:txBody>
      </p:sp>
      <p:sp>
        <p:nvSpPr>
          <p:cNvPr id="448" name="Google Shape;448;p48"/>
          <p:cNvSpPr/>
          <p:nvPr/>
        </p:nvSpPr>
        <p:spPr>
          <a:xfrm>
            <a:off x="10217067" y="2386984"/>
            <a:ext cx="334800" cy="1495600"/>
          </a:xfrm>
          <a:prstGeom prst="rect">
            <a:avLst/>
          </a:prstGeom>
          <a:solidFill>
            <a:srgbClr val="C5C3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49" name="Google Shape;449;p48"/>
          <p:cNvSpPr/>
          <p:nvPr/>
        </p:nvSpPr>
        <p:spPr>
          <a:xfrm>
            <a:off x="10217100" y="4803333"/>
            <a:ext cx="334800" cy="1495600"/>
          </a:xfrm>
          <a:prstGeom prst="rect">
            <a:avLst/>
          </a:prstGeom>
          <a:solidFill>
            <a:srgbClr val="C5C3BE"/>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0" name="Google Shape;450;p48"/>
          <p:cNvSpPr txBox="1"/>
          <p:nvPr/>
        </p:nvSpPr>
        <p:spPr>
          <a:xfrm>
            <a:off x="9798500" y="1573400"/>
            <a:ext cx="1172000" cy="13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a:latin typeface="IBM Plex Sans"/>
                <a:ea typeface="Proxima Nova"/>
                <a:cs typeface="Proxima Nova"/>
                <a:sym typeface="Proxima Nova"/>
              </a:rPr>
              <a:t>Softmax</a:t>
            </a:r>
            <a:endParaRPr sz="1800">
              <a:latin typeface="IBM Plex Sans"/>
              <a:ea typeface="Proxima Nova"/>
              <a:cs typeface="Proxima Nova"/>
              <a:sym typeface="Proxima Nova"/>
            </a:endParaRPr>
          </a:p>
        </p:txBody>
      </p:sp>
      <p:sp>
        <p:nvSpPr>
          <p:cNvPr id="451" name="Google Shape;451;p48"/>
          <p:cNvSpPr/>
          <p:nvPr/>
        </p:nvSpPr>
        <p:spPr>
          <a:xfrm>
            <a:off x="4860067" y="5121267"/>
            <a:ext cx="714000" cy="1047200"/>
          </a:xfrm>
          <a:prstGeom prst="roundRect">
            <a:avLst>
              <a:gd name="adj" fmla="val 16667"/>
            </a:avLst>
          </a:prstGeom>
          <a:solidFill>
            <a:srgbClr val="4EA6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2" name="Google Shape;452;p48"/>
          <p:cNvSpPr/>
          <p:nvPr/>
        </p:nvSpPr>
        <p:spPr>
          <a:xfrm>
            <a:off x="3890345" y="319749"/>
            <a:ext cx="334800" cy="368400"/>
          </a:xfrm>
          <a:prstGeom prst="roundRect">
            <a:avLst>
              <a:gd name="adj" fmla="val 16667"/>
            </a:avLst>
          </a:prstGeom>
          <a:solidFill>
            <a:srgbClr val="4EA6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3" name="Google Shape;453;p48"/>
          <p:cNvSpPr txBox="1"/>
          <p:nvPr/>
        </p:nvSpPr>
        <p:spPr>
          <a:xfrm>
            <a:off x="4267945" y="247616"/>
            <a:ext cx="2074800" cy="36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a:latin typeface="IBM Plex Sans"/>
                <a:ea typeface="Proxima Nova"/>
                <a:cs typeface="Proxima Nova"/>
                <a:sym typeface="Proxima Nova"/>
              </a:rPr>
              <a:t>MSCN</a:t>
            </a:r>
            <a:endParaRPr sz="1800">
              <a:latin typeface="IBM Plex Sans"/>
              <a:ea typeface="Proxima Nova"/>
              <a:cs typeface="Proxima Nova"/>
              <a:sym typeface="Proxima Nova"/>
            </a:endParaRPr>
          </a:p>
        </p:txBody>
      </p:sp>
      <p:sp>
        <p:nvSpPr>
          <p:cNvPr id="454" name="Google Shape;454;p48"/>
          <p:cNvSpPr/>
          <p:nvPr/>
        </p:nvSpPr>
        <p:spPr>
          <a:xfrm>
            <a:off x="5928667" y="5121267"/>
            <a:ext cx="714000" cy="1047200"/>
          </a:xfrm>
          <a:prstGeom prst="roundRect">
            <a:avLst>
              <a:gd name="adj" fmla="val 16667"/>
            </a:avLst>
          </a:prstGeom>
          <a:solidFill>
            <a:srgbClr val="9BBE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5" name="Google Shape;455;p48"/>
          <p:cNvSpPr/>
          <p:nvPr/>
        </p:nvSpPr>
        <p:spPr>
          <a:xfrm>
            <a:off x="6997297" y="5121267"/>
            <a:ext cx="714000" cy="1047200"/>
          </a:xfrm>
          <a:prstGeom prst="roundRect">
            <a:avLst>
              <a:gd name="adj" fmla="val 16667"/>
            </a:avLst>
          </a:prstGeom>
          <a:solidFill>
            <a:srgbClr val="F5E6B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6" name="Google Shape;456;p48"/>
          <p:cNvSpPr/>
          <p:nvPr/>
        </p:nvSpPr>
        <p:spPr>
          <a:xfrm>
            <a:off x="4860067" y="2668600"/>
            <a:ext cx="714000" cy="1047200"/>
          </a:xfrm>
          <a:prstGeom prst="roundRect">
            <a:avLst>
              <a:gd name="adj" fmla="val 16667"/>
            </a:avLst>
          </a:prstGeom>
          <a:solidFill>
            <a:srgbClr val="4EA6D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7" name="Google Shape;457;p48"/>
          <p:cNvSpPr/>
          <p:nvPr/>
        </p:nvSpPr>
        <p:spPr>
          <a:xfrm>
            <a:off x="5928667" y="2668600"/>
            <a:ext cx="714000" cy="1047200"/>
          </a:xfrm>
          <a:prstGeom prst="roundRect">
            <a:avLst>
              <a:gd name="adj" fmla="val 16667"/>
            </a:avLst>
          </a:prstGeom>
          <a:solidFill>
            <a:srgbClr val="9BBE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8" name="Google Shape;458;p48"/>
          <p:cNvSpPr/>
          <p:nvPr/>
        </p:nvSpPr>
        <p:spPr>
          <a:xfrm>
            <a:off x="6997319" y="2668600"/>
            <a:ext cx="714000" cy="1047200"/>
          </a:xfrm>
          <a:prstGeom prst="roundRect">
            <a:avLst>
              <a:gd name="adj" fmla="val 16667"/>
            </a:avLst>
          </a:prstGeom>
          <a:solidFill>
            <a:srgbClr val="F5E6B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59" name="Google Shape;459;p48"/>
          <p:cNvSpPr/>
          <p:nvPr/>
        </p:nvSpPr>
        <p:spPr>
          <a:xfrm>
            <a:off x="3890345" y="819772"/>
            <a:ext cx="334800" cy="368400"/>
          </a:xfrm>
          <a:prstGeom prst="roundRect">
            <a:avLst>
              <a:gd name="adj" fmla="val 16667"/>
            </a:avLst>
          </a:prstGeom>
          <a:solidFill>
            <a:srgbClr val="9BBEC5"/>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60" name="Google Shape;460;p48"/>
          <p:cNvSpPr/>
          <p:nvPr/>
        </p:nvSpPr>
        <p:spPr>
          <a:xfrm>
            <a:off x="3890345" y="1418781"/>
            <a:ext cx="334800" cy="368400"/>
          </a:xfrm>
          <a:prstGeom prst="roundRect">
            <a:avLst>
              <a:gd name="adj" fmla="val 16667"/>
            </a:avLst>
          </a:prstGeom>
          <a:solidFill>
            <a:srgbClr val="F5E6B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61" name="Google Shape;461;p48"/>
          <p:cNvSpPr txBox="1"/>
          <p:nvPr/>
        </p:nvSpPr>
        <p:spPr>
          <a:xfrm>
            <a:off x="4316212" y="764616"/>
            <a:ext cx="2074800" cy="32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800" dirty="0">
                <a:latin typeface="IBM Plex Sans"/>
                <a:ea typeface="Proxima Nova"/>
                <a:cs typeface="Proxima Nova"/>
                <a:sym typeface="Proxima Nova"/>
              </a:rPr>
              <a:t>Transformer</a:t>
            </a:r>
            <a:endParaRPr sz="1800" dirty="0">
              <a:latin typeface="IBM Plex Sans"/>
              <a:ea typeface="Proxima Nova"/>
              <a:cs typeface="Proxima Nova"/>
              <a:sym typeface="Proxima Nova"/>
            </a:endParaRPr>
          </a:p>
        </p:txBody>
      </p:sp>
      <p:sp>
        <p:nvSpPr>
          <p:cNvPr id="462" name="Google Shape;462;p48"/>
          <p:cNvSpPr txBox="1"/>
          <p:nvPr/>
        </p:nvSpPr>
        <p:spPr>
          <a:xfrm>
            <a:off x="4197545" y="1319816"/>
            <a:ext cx="2074800" cy="460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en-GB" sz="1800" dirty="0">
                <a:latin typeface="IBM Plex Sans"/>
                <a:ea typeface="Proxima Nova"/>
                <a:cs typeface="Proxima Nova"/>
                <a:sym typeface="Proxima Nova"/>
              </a:rPr>
              <a:t>Classifier</a:t>
            </a:r>
            <a:endParaRPr sz="1800" dirty="0">
              <a:latin typeface="IBM Plex Sans"/>
              <a:ea typeface="Proxima Nova"/>
              <a:cs typeface="Proxima Nova"/>
              <a:sym typeface="Proxima Nova"/>
            </a:endParaRPr>
          </a:p>
        </p:txBody>
      </p:sp>
      <p:sp>
        <p:nvSpPr>
          <p:cNvPr id="463" name="Google Shape;463;p48"/>
          <p:cNvSpPr txBox="1"/>
          <p:nvPr/>
        </p:nvSpPr>
        <p:spPr>
          <a:xfrm>
            <a:off x="8865200" y="1573384"/>
            <a:ext cx="1172000" cy="13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a:latin typeface="IBM Plex Sans"/>
                <a:ea typeface="Proxima Nova"/>
                <a:cs typeface="Proxima Nova"/>
                <a:sym typeface="Proxima Nova"/>
              </a:rPr>
              <a:t>MLP</a:t>
            </a:r>
            <a:endParaRPr sz="1800">
              <a:latin typeface="IBM Plex Sans"/>
              <a:ea typeface="Proxima Nova"/>
              <a:cs typeface="Proxima Nova"/>
              <a:sym typeface="Proxima Nova"/>
            </a:endParaRPr>
          </a:p>
        </p:txBody>
      </p:sp>
      <p:sp>
        <p:nvSpPr>
          <p:cNvPr id="464" name="Google Shape;464;p48"/>
          <p:cNvSpPr txBox="1"/>
          <p:nvPr/>
        </p:nvSpPr>
        <p:spPr>
          <a:xfrm>
            <a:off x="475700" y="4067100"/>
            <a:ext cx="2154000" cy="594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a:latin typeface="IBM Plex Sans"/>
                <a:ea typeface="Proxima Nova"/>
                <a:cs typeface="Proxima Nova"/>
                <a:sym typeface="Proxima Nova"/>
              </a:rPr>
              <a:t>Physiological signals</a:t>
            </a:r>
            <a:endParaRPr sz="1800">
              <a:latin typeface="IBM Plex Sans"/>
              <a:ea typeface="Proxima Nova"/>
              <a:cs typeface="Proxima Nova"/>
              <a:sym typeface="Proxima Nova"/>
            </a:endParaRPr>
          </a:p>
        </p:txBody>
      </p:sp>
      <p:cxnSp>
        <p:nvCxnSpPr>
          <p:cNvPr id="465" name="Google Shape;465;p48"/>
          <p:cNvCxnSpPr>
            <a:endCxn id="439" idx="1"/>
          </p:cNvCxnSpPr>
          <p:nvPr/>
        </p:nvCxnSpPr>
        <p:spPr>
          <a:xfrm rot="10800000" flipH="1">
            <a:off x="2387000" y="3165233"/>
            <a:ext cx="830800" cy="1252400"/>
          </a:xfrm>
          <a:prstGeom prst="straightConnector1">
            <a:avLst/>
          </a:prstGeom>
          <a:noFill/>
          <a:ln w="9525" cap="flat" cmpd="sng">
            <a:solidFill>
              <a:schemeClr val="dk2"/>
            </a:solidFill>
            <a:prstDash val="solid"/>
            <a:round/>
            <a:headEnd type="none" w="med" len="med"/>
            <a:tailEnd type="triangle" w="med" len="med"/>
          </a:ln>
        </p:spPr>
      </p:cxnSp>
      <p:cxnSp>
        <p:nvCxnSpPr>
          <p:cNvPr id="466" name="Google Shape;466;p48"/>
          <p:cNvCxnSpPr>
            <a:endCxn id="440" idx="1"/>
          </p:cNvCxnSpPr>
          <p:nvPr/>
        </p:nvCxnSpPr>
        <p:spPr>
          <a:xfrm>
            <a:off x="2387200" y="4393933"/>
            <a:ext cx="926000" cy="1157200"/>
          </a:xfrm>
          <a:prstGeom prst="straightConnector1">
            <a:avLst/>
          </a:prstGeom>
          <a:noFill/>
          <a:ln w="9525" cap="flat" cmpd="sng">
            <a:solidFill>
              <a:schemeClr val="dk2"/>
            </a:solidFill>
            <a:prstDash val="solid"/>
            <a:round/>
            <a:headEnd type="none" w="med" len="med"/>
            <a:tailEnd type="triangle" w="med" len="med"/>
          </a:ln>
        </p:spPr>
      </p:cxnSp>
      <p:sp>
        <p:nvSpPr>
          <p:cNvPr id="467" name="Google Shape;467;p48"/>
          <p:cNvSpPr/>
          <p:nvPr/>
        </p:nvSpPr>
        <p:spPr>
          <a:xfrm>
            <a:off x="11078767" y="2386984"/>
            <a:ext cx="334800" cy="1495600"/>
          </a:xfrm>
          <a:prstGeom prst="rect">
            <a:avLst/>
          </a:prstGeom>
          <a:solidFill>
            <a:srgbClr val="B7CBB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68" name="Google Shape;468;p48"/>
          <p:cNvSpPr/>
          <p:nvPr/>
        </p:nvSpPr>
        <p:spPr>
          <a:xfrm>
            <a:off x="11078767" y="4756117"/>
            <a:ext cx="334800" cy="1495600"/>
          </a:xfrm>
          <a:prstGeom prst="rect">
            <a:avLst/>
          </a:prstGeom>
          <a:solidFill>
            <a:srgbClr val="B7CBB9"/>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2489"/>
          </a:p>
        </p:txBody>
      </p:sp>
      <p:sp>
        <p:nvSpPr>
          <p:cNvPr id="469" name="Google Shape;469;p48"/>
          <p:cNvSpPr txBox="1"/>
          <p:nvPr/>
        </p:nvSpPr>
        <p:spPr>
          <a:xfrm>
            <a:off x="10826000" y="1573400"/>
            <a:ext cx="1172000" cy="13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a:latin typeface="IBM Plex Sans"/>
                <a:ea typeface="Proxima Nova"/>
                <a:cs typeface="Proxima Nova"/>
                <a:sym typeface="Proxima Nova"/>
              </a:rPr>
              <a:t>Outputs</a:t>
            </a:r>
            <a:endParaRPr sz="1800">
              <a:latin typeface="IBM Plex Sans"/>
              <a:ea typeface="Proxima Nova"/>
              <a:cs typeface="Proxima Nova"/>
              <a:sym typeface="Proxima Nova"/>
            </a:endParaRPr>
          </a:p>
        </p:txBody>
      </p:sp>
      <p:cxnSp>
        <p:nvCxnSpPr>
          <p:cNvPr id="470" name="Google Shape;470;p48"/>
          <p:cNvCxnSpPr/>
          <p:nvPr/>
        </p:nvCxnSpPr>
        <p:spPr>
          <a:xfrm>
            <a:off x="6219745" y="3982896"/>
            <a:ext cx="86800" cy="280800"/>
          </a:xfrm>
          <a:prstGeom prst="straightConnector1">
            <a:avLst/>
          </a:prstGeom>
          <a:noFill/>
          <a:ln w="28575" cap="flat" cmpd="sng">
            <a:solidFill>
              <a:srgbClr val="E3022C"/>
            </a:solidFill>
            <a:prstDash val="solid"/>
            <a:round/>
            <a:headEnd type="none" w="med" len="med"/>
            <a:tailEnd type="triangle" w="med" len="med"/>
          </a:ln>
        </p:spPr>
      </p:cxnSp>
      <p:cxnSp>
        <p:nvCxnSpPr>
          <p:cNvPr id="471" name="Google Shape;471;p48"/>
          <p:cNvCxnSpPr/>
          <p:nvPr/>
        </p:nvCxnSpPr>
        <p:spPr>
          <a:xfrm flipH="1">
            <a:off x="6277087" y="4592174"/>
            <a:ext cx="119600" cy="223600"/>
          </a:xfrm>
          <a:prstGeom prst="straightConnector1">
            <a:avLst/>
          </a:prstGeom>
          <a:noFill/>
          <a:ln w="28575" cap="flat" cmpd="sng">
            <a:solidFill>
              <a:srgbClr val="E3022C"/>
            </a:solidFill>
            <a:prstDash val="solid"/>
            <a:round/>
            <a:headEnd type="none" w="med" len="med"/>
            <a:tailEnd type="triangle" w="med" len="med"/>
          </a:ln>
        </p:spPr>
      </p:cxnSp>
      <p:sp>
        <p:nvSpPr>
          <p:cNvPr id="3" name="ZoneTexte 23">
            <a:extLst>
              <a:ext uri="{FF2B5EF4-FFF2-40B4-BE49-F238E27FC236}">
                <a16:creationId xmlns:a16="http://schemas.microsoft.com/office/drawing/2014/main" id="{54E479BE-C4E5-9D32-CF40-309BF7291524}"/>
              </a:ext>
            </a:extLst>
          </p:cNvPr>
          <p:cNvSpPr txBox="1"/>
          <p:nvPr/>
        </p:nvSpPr>
        <p:spPr>
          <a:xfrm>
            <a:off x="1188044" y="488529"/>
            <a:ext cx="1859321" cy="461665"/>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IBM Plex Sans" panose="020B0503050203000203" pitchFamily="34" charset="0"/>
              </a:rPr>
              <a:t>FC</a:t>
            </a:r>
          </a:p>
        </p:txBody>
      </p:sp>
      <p:sp>
        <p:nvSpPr>
          <p:cNvPr id="4" name="ZoneTexte 16">
            <a:extLst>
              <a:ext uri="{FF2B5EF4-FFF2-40B4-BE49-F238E27FC236}">
                <a16:creationId xmlns:a16="http://schemas.microsoft.com/office/drawing/2014/main" id="{3CC1A903-8E2E-B70C-EE5F-B2736551E0B0}"/>
              </a:ext>
            </a:extLst>
          </p:cNvPr>
          <p:cNvSpPr txBox="1"/>
          <p:nvPr/>
        </p:nvSpPr>
        <p:spPr>
          <a:xfrm>
            <a:off x="11257117" y="6470277"/>
            <a:ext cx="926156"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14/22</a:t>
            </a:r>
            <a:endParaRPr lang="fr-FR" dirty="0">
              <a:latin typeface="IBM Plex Sans" panose="020B0503050203000203" pitchFamily="34" charset="0"/>
            </a:endParaRPr>
          </a:p>
        </p:txBody>
      </p:sp>
      <p:sp>
        <p:nvSpPr>
          <p:cNvPr id="2" name="Google Shape;447;p48">
            <a:extLst>
              <a:ext uri="{FF2B5EF4-FFF2-40B4-BE49-F238E27FC236}">
                <a16:creationId xmlns:a16="http://schemas.microsoft.com/office/drawing/2014/main" id="{A4360BD5-04BB-4824-DE19-7386AC3E6B4C}"/>
              </a:ext>
            </a:extLst>
          </p:cNvPr>
          <p:cNvSpPr txBox="1"/>
          <p:nvPr/>
        </p:nvSpPr>
        <p:spPr>
          <a:xfrm>
            <a:off x="9318267" y="4129493"/>
            <a:ext cx="2317600" cy="193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fr" sz="1800" b="1">
                <a:solidFill>
                  <a:srgbClr val="E3022C"/>
                </a:solidFill>
                <a:latin typeface="IBM Plex Sans"/>
                <a:ea typeface="Proxima Nova"/>
                <a:cs typeface="Proxima Nova"/>
                <a:sym typeface="Proxima Nova"/>
              </a:rPr>
              <a:t>ce_loss</a:t>
            </a:r>
            <a:endParaRPr sz="1800" b="1">
              <a:solidFill>
                <a:srgbClr val="E3022C"/>
              </a:solidFill>
              <a:latin typeface="IBM Plex Sans"/>
              <a:ea typeface="Proxima Nova"/>
              <a:cs typeface="Proxima Nova"/>
              <a:sym typeface="Proxima Nova"/>
            </a:endParaRPr>
          </a:p>
        </p:txBody>
      </p:sp>
      <p:cxnSp>
        <p:nvCxnSpPr>
          <p:cNvPr id="5" name="Google Shape;470;p48">
            <a:extLst>
              <a:ext uri="{FF2B5EF4-FFF2-40B4-BE49-F238E27FC236}">
                <a16:creationId xmlns:a16="http://schemas.microsoft.com/office/drawing/2014/main" id="{E56380FD-5BE1-CB38-71F8-9CD68548F89F}"/>
              </a:ext>
            </a:extLst>
          </p:cNvPr>
          <p:cNvCxnSpPr/>
          <p:nvPr/>
        </p:nvCxnSpPr>
        <p:spPr>
          <a:xfrm>
            <a:off x="10341100" y="3892767"/>
            <a:ext cx="86800" cy="280800"/>
          </a:xfrm>
          <a:prstGeom prst="straightConnector1">
            <a:avLst/>
          </a:prstGeom>
          <a:noFill/>
          <a:ln w="28575" cap="flat" cmpd="sng">
            <a:solidFill>
              <a:srgbClr val="E3022C"/>
            </a:solidFill>
            <a:prstDash val="solid"/>
            <a:round/>
            <a:headEnd type="none" w="med" len="med"/>
            <a:tailEnd type="triangle" w="med" len="med"/>
          </a:ln>
        </p:spPr>
      </p:cxnSp>
      <p:cxnSp>
        <p:nvCxnSpPr>
          <p:cNvPr id="6" name="Google Shape;471;p48">
            <a:extLst>
              <a:ext uri="{FF2B5EF4-FFF2-40B4-BE49-F238E27FC236}">
                <a16:creationId xmlns:a16="http://schemas.microsoft.com/office/drawing/2014/main" id="{A23A5034-B8E8-1895-D2A2-13521823CDA8}"/>
              </a:ext>
            </a:extLst>
          </p:cNvPr>
          <p:cNvCxnSpPr/>
          <p:nvPr/>
        </p:nvCxnSpPr>
        <p:spPr>
          <a:xfrm flipH="1">
            <a:off x="10324700" y="4559400"/>
            <a:ext cx="119600" cy="223600"/>
          </a:xfrm>
          <a:prstGeom prst="straightConnector1">
            <a:avLst/>
          </a:prstGeom>
          <a:noFill/>
          <a:ln w="28575" cap="flat" cmpd="sng">
            <a:solidFill>
              <a:srgbClr val="E3022C"/>
            </a:solidFill>
            <a:prstDash val="solid"/>
            <a:round/>
            <a:headEnd type="none" w="med" len="med"/>
            <a:tailEnd type="triangle" w="med" len="med"/>
          </a:ln>
        </p:spPr>
      </p:cxnSp>
      <p:sp>
        <p:nvSpPr>
          <p:cNvPr id="7" name="ZoneTexte 23">
            <a:extLst>
              <a:ext uri="{FF2B5EF4-FFF2-40B4-BE49-F238E27FC236}">
                <a16:creationId xmlns:a16="http://schemas.microsoft.com/office/drawing/2014/main" id="{734A186A-FD19-2928-4077-CDEDC4B511CE}"/>
              </a:ext>
            </a:extLst>
          </p:cNvPr>
          <p:cNvSpPr txBox="1"/>
          <p:nvPr/>
        </p:nvSpPr>
        <p:spPr>
          <a:xfrm>
            <a:off x="552345" y="3601323"/>
            <a:ext cx="1859321" cy="461665"/>
          </a:xfrm>
          <a:prstGeom prst="rect">
            <a:avLst/>
          </a:prstGeom>
          <a:solidFill>
            <a:schemeClr val="bg2">
              <a:lumMod val="90000"/>
            </a:schemeClr>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latin typeface="IBM Plex Sans" panose="020B0503050203000203" pitchFamily="34" charset="0"/>
              </a:rPr>
              <a:t>ECG</a:t>
            </a:r>
          </a:p>
        </p:txBody>
      </p:sp>
    </p:spTree>
    <p:extLst>
      <p:ext uri="{BB962C8B-B14F-4D97-AF65-F5344CB8AC3E}">
        <p14:creationId xmlns:p14="http://schemas.microsoft.com/office/powerpoint/2010/main" val="35377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F19DBE88-BD7E-F743-87A4-CBA7C484EF31}"/>
              </a:ext>
            </a:extLst>
          </p:cNvPr>
          <p:cNvSpPr txBox="1"/>
          <p:nvPr/>
        </p:nvSpPr>
        <p:spPr>
          <a:xfrm>
            <a:off x="0" y="0"/>
            <a:ext cx="12192000" cy="1061253"/>
          </a:xfrm>
          <a:prstGeom prst="rect">
            <a:avLst/>
          </a:prstGeom>
        </p:spPr>
        <p:txBody>
          <a:bodyPr wrap="square" lIns="0" tIns="0" rIns="0" bIns="0" rtlCol="0" anchor="t">
            <a:spAutoFit/>
          </a:bodyPr>
          <a:lstStyle/>
          <a:p>
            <a:pPr marL="0" lvl="0" indent="0" algn="ctr">
              <a:lnSpc>
                <a:spcPts val="8760"/>
              </a:lnSpc>
              <a:spcBef>
                <a:spcPct val="0"/>
              </a:spcBef>
            </a:pPr>
            <a:r>
              <a:rPr lang="en-US" sz="3600">
                <a:solidFill>
                  <a:srgbClr val="000000"/>
                </a:solidFill>
                <a:latin typeface="IBM Plex Sans"/>
              </a:rPr>
              <a:t>I. Strategic </a:t>
            </a:r>
            <a:r>
              <a:rPr lang="en-US" sz="3600" b="1">
                <a:solidFill>
                  <a:srgbClr val="000000"/>
                </a:solidFill>
                <a:latin typeface="IBM Plex Sans"/>
              </a:rPr>
              <a:t>Context</a:t>
            </a:r>
            <a:r>
              <a:rPr lang="en-US" sz="3600">
                <a:solidFill>
                  <a:srgbClr val="000000"/>
                </a:solidFill>
                <a:latin typeface="IBM Plex Sans"/>
              </a:rPr>
              <a:t> </a:t>
            </a:r>
            <a:r>
              <a:rPr lang="en-US" sz="6000">
                <a:solidFill>
                  <a:srgbClr val="000000"/>
                </a:solidFill>
                <a:latin typeface="IBM Plex Sans"/>
              </a:rPr>
              <a:t> </a:t>
            </a:r>
          </a:p>
        </p:txBody>
      </p:sp>
      <p:sp>
        <p:nvSpPr>
          <p:cNvPr id="6" name="Rectangle 2">
            <a:extLst>
              <a:ext uri="{FF2B5EF4-FFF2-40B4-BE49-F238E27FC236}">
                <a16:creationId xmlns:a16="http://schemas.microsoft.com/office/drawing/2014/main" id="{2FE83A97-DC2D-524F-AA51-22B85644078F}"/>
              </a:ext>
            </a:extLst>
          </p:cNvPr>
          <p:cNvSpPr>
            <a:spLocks noChangeArrowheads="1"/>
          </p:cNvSpPr>
          <p:nvPr/>
        </p:nvSpPr>
        <p:spPr bwMode="auto">
          <a:xfrm>
            <a:off x="4009447" y="1061252"/>
            <a:ext cx="141141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 name="Picture 4">
            <a:extLst>
              <a:ext uri="{FF2B5EF4-FFF2-40B4-BE49-F238E27FC236}">
                <a16:creationId xmlns:a16="http://schemas.microsoft.com/office/drawing/2014/main" id="{89FE6616-8F95-AE48-B7BB-44FC54879D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733640" y="-433935"/>
            <a:ext cx="14026196" cy="11628992"/>
          </a:xfrm>
          <a:prstGeom prst="rect">
            <a:avLst/>
          </a:prstGeom>
        </p:spPr>
      </p:pic>
      <p:sp>
        <p:nvSpPr>
          <p:cNvPr id="11" name="ZoneTexte 10">
            <a:extLst>
              <a:ext uri="{FF2B5EF4-FFF2-40B4-BE49-F238E27FC236}">
                <a16:creationId xmlns:a16="http://schemas.microsoft.com/office/drawing/2014/main" id="{4D54570C-10AC-1847-AC83-37176A9AB40E}"/>
              </a:ext>
            </a:extLst>
          </p:cNvPr>
          <p:cNvSpPr txBox="1"/>
          <p:nvPr/>
        </p:nvSpPr>
        <p:spPr>
          <a:xfrm>
            <a:off x="2635314" y="1384326"/>
            <a:ext cx="8777643" cy="461665"/>
          </a:xfrm>
          <a:prstGeom prst="rect">
            <a:avLst/>
          </a:prstGeom>
          <a:noFill/>
        </p:spPr>
        <p:txBody>
          <a:bodyPr wrap="square" lIns="91440" tIns="45720" rIns="91440" bIns="45720" rtlCol="0" anchor="t">
            <a:spAutoFit/>
          </a:bodyPr>
          <a:lstStyle/>
          <a:p>
            <a:r>
              <a:rPr lang="en-US" sz="2400" b="1" dirty="0">
                <a:solidFill>
                  <a:schemeClr val="bg2">
                    <a:lumMod val="25000"/>
                  </a:schemeClr>
                </a:solidFill>
                <a:latin typeface="IBM Plex Sans"/>
              </a:rPr>
              <a:t>Imaging, Vision, and Artificial Intelligence Laboratory</a:t>
            </a:r>
            <a:r>
              <a:rPr lang="en-US" b="1" dirty="0">
                <a:solidFill>
                  <a:schemeClr val="bg2">
                    <a:lumMod val="25000"/>
                  </a:schemeClr>
                </a:solidFill>
                <a:latin typeface="IBM Plex Sans"/>
              </a:rPr>
              <a:t> </a:t>
            </a:r>
          </a:p>
        </p:txBody>
      </p:sp>
      <p:sp>
        <p:nvSpPr>
          <p:cNvPr id="16" name="ZoneTexte 15">
            <a:extLst>
              <a:ext uri="{FF2B5EF4-FFF2-40B4-BE49-F238E27FC236}">
                <a16:creationId xmlns:a16="http://schemas.microsoft.com/office/drawing/2014/main" id="{3B217B2B-5A41-A74D-9824-FBDA08263874}"/>
              </a:ext>
            </a:extLst>
          </p:cNvPr>
          <p:cNvSpPr txBox="1"/>
          <p:nvPr/>
        </p:nvSpPr>
        <p:spPr>
          <a:xfrm>
            <a:off x="11431864" y="6488668"/>
            <a:ext cx="697212" cy="369332"/>
          </a:xfrm>
          <a:prstGeom prst="rect">
            <a:avLst/>
          </a:prstGeom>
          <a:noFill/>
        </p:spPr>
        <p:txBody>
          <a:bodyPr wrap="square" lIns="91440" tIns="45720" rIns="91440" bIns="45720" rtlCol="0" anchor="t">
            <a:spAutoFit/>
          </a:bodyPr>
          <a:lstStyle/>
          <a:p>
            <a:r>
              <a:rPr lang="fr-FR" dirty="0">
                <a:latin typeface="IBM Plex Sans"/>
              </a:rPr>
              <a:t>1/22</a:t>
            </a:r>
            <a:endParaRPr lang="fr-FR" dirty="0">
              <a:latin typeface="IBM Plex Sans" panose="020B0503050203000203" pitchFamily="34" charset="0"/>
            </a:endParaRPr>
          </a:p>
        </p:txBody>
      </p:sp>
      <p:pic>
        <p:nvPicPr>
          <p:cNvPr id="18" name="Image 17" descr="A red background with white letters&#10;&#10;Description automatically generated">
            <a:extLst>
              <a:ext uri="{FF2B5EF4-FFF2-40B4-BE49-F238E27FC236}">
                <a16:creationId xmlns:a16="http://schemas.microsoft.com/office/drawing/2014/main" id="{6F2BB1B8-55E9-7D98-9169-28618D9CBC92}"/>
              </a:ext>
            </a:extLst>
          </p:cNvPr>
          <p:cNvPicPr>
            <a:picLocks noChangeAspect="1"/>
          </p:cNvPicPr>
          <p:nvPr/>
        </p:nvPicPr>
        <p:blipFill>
          <a:blip r:embed="rId5"/>
          <a:stretch>
            <a:fillRect/>
          </a:stretch>
        </p:blipFill>
        <p:spPr>
          <a:xfrm>
            <a:off x="332049" y="1385747"/>
            <a:ext cx="464195" cy="464196"/>
          </a:xfrm>
          <a:prstGeom prst="rect">
            <a:avLst/>
          </a:prstGeom>
        </p:spPr>
      </p:pic>
      <p:pic>
        <p:nvPicPr>
          <p:cNvPr id="20" name="Image 19" descr="Logo">
            <a:extLst>
              <a:ext uri="{FF2B5EF4-FFF2-40B4-BE49-F238E27FC236}">
                <a16:creationId xmlns:a16="http://schemas.microsoft.com/office/drawing/2014/main" id="{C2243BC6-9E28-FD30-78AB-7AFBBEC538C7}"/>
              </a:ext>
            </a:extLst>
          </p:cNvPr>
          <p:cNvPicPr>
            <a:picLocks noChangeAspect="1"/>
          </p:cNvPicPr>
          <p:nvPr/>
        </p:nvPicPr>
        <p:blipFill>
          <a:blip r:embed="rId6"/>
          <a:stretch>
            <a:fillRect/>
          </a:stretch>
        </p:blipFill>
        <p:spPr>
          <a:xfrm>
            <a:off x="793230" y="1499687"/>
            <a:ext cx="1416694" cy="348207"/>
          </a:xfrm>
          <a:prstGeom prst="rect">
            <a:avLst/>
          </a:prstGeom>
        </p:spPr>
      </p:pic>
      <p:pic>
        <p:nvPicPr>
          <p:cNvPr id="22" name="Image 21" descr="Une image contenant texte, capture d’écran, Police, ligne&#10;&#10;Description générée automatiquement">
            <a:extLst>
              <a:ext uri="{FF2B5EF4-FFF2-40B4-BE49-F238E27FC236}">
                <a16:creationId xmlns:a16="http://schemas.microsoft.com/office/drawing/2014/main" id="{2A23298F-29F1-C0CE-EE78-59F6E9C19EB7}"/>
              </a:ext>
            </a:extLst>
          </p:cNvPr>
          <p:cNvPicPr>
            <a:picLocks noChangeAspect="1"/>
          </p:cNvPicPr>
          <p:nvPr/>
        </p:nvPicPr>
        <p:blipFill>
          <a:blip r:embed="rId7"/>
          <a:stretch>
            <a:fillRect/>
          </a:stretch>
        </p:blipFill>
        <p:spPr>
          <a:xfrm>
            <a:off x="2831432" y="2410327"/>
            <a:ext cx="6519110" cy="3801978"/>
          </a:xfrm>
          <a:prstGeom prst="rect">
            <a:avLst/>
          </a:prstGeom>
        </p:spPr>
      </p:pic>
    </p:spTree>
    <p:extLst>
      <p:ext uri="{BB962C8B-B14F-4D97-AF65-F5344CB8AC3E}">
        <p14:creationId xmlns:p14="http://schemas.microsoft.com/office/powerpoint/2010/main" val="3201114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3B8D56B-3FCF-B3B7-51BF-5C89CE0736D8}"/>
              </a:ext>
            </a:extLst>
          </p:cNvPr>
          <p:cNvSpPr/>
          <p:nvPr/>
        </p:nvSpPr>
        <p:spPr>
          <a:xfrm>
            <a:off x="6642023" y="2005525"/>
            <a:ext cx="1384777" cy="1292835"/>
          </a:xfrm>
          <a:prstGeom prst="roundRect">
            <a:avLst/>
          </a:prstGeom>
          <a:solidFill>
            <a:srgbClr val="9BBEC5">
              <a:alpha val="34902"/>
            </a:srgbClr>
          </a:solidFill>
          <a:ln>
            <a:solidFill>
              <a:srgbClr val="454E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ZoneTexte 16">
            <a:extLst>
              <a:ext uri="{FF2B5EF4-FFF2-40B4-BE49-F238E27FC236}">
                <a16:creationId xmlns:a16="http://schemas.microsoft.com/office/drawing/2014/main" id="{476F6C0D-F0F2-D8C3-0BDB-3D2A92154A8C}"/>
              </a:ext>
            </a:extLst>
          </p:cNvPr>
          <p:cNvSpPr txBox="1"/>
          <p:nvPr/>
        </p:nvSpPr>
        <p:spPr>
          <a:xfrm>
            <a:off x="11298084" y="6470277"/>
            <a:ext cx="885189"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15/22</a:t>
            </a:r>
            <a:endParaRPr lang="fr-FR" dirty="0">
              <a:latin typeface="IBM Plex Sans" panose="020B0503050203000203" pitchFamily="34" charset="0"/>
            </a:endParaRPr>
          </a:p>
        </p:txBody>
      </p:sp>
      <p:sp>
        <p:nvSpPr>
          <p:cNvPr id="6" name="Trapèze 5">
            <a:extLst>
              <a:ext uri="{FF2B5EF4-FFF2-40B4-BE49-F238E27FC236}">
                <a16:creationId xmlns:a16="http://schemas.microsoft.com/office/drawing/2014/main" id="{01C8ED7B-20B1-B72D-68A7-8F09C2E4417C}"/>
              </a:ext>
            </a:extLst>
          </p:cNvPr>
          <p:cNvSpPr/>
          <p:nvPr/>
        </p:nvSpPr>
        <p:spPr>
          <a:xfrm rot="5400000">
            <a:off x="3515418" y="1441775"/>
            <a:ext cx="874364" cy="891715"/>
          </a:xfrm>
          <a:prstGeom prst="trapezoid">
            <a:avLst/>
          </a:prstGeom>
          <a:solidFill>
            <a:srgbClr val="9BBEC5"/>
          </a:solidFill>
          <a:ln>
            <a:solidFill>
              <a:srgbClr val="454E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69340B92-A762-F6C0-676F-772D9089F48F}"/>
              </a:ext>
            </a:extLst>
          </p:cNvPr>
          <p:cNvCxnSpPr/>
          <p:nvPr/>
        </p:nvCxnSpPr>
        <p:spPr>
          <a:xfrm>
            <a:off x="1582995" y="5126702"/>
            <a:ext cx="5773172" cy="21302"/>
          </a:xfrm>
          <a:prstGeom prst="straightConnector1">
            <a:avLst/>
          </a:prstGeom>
        </p:spPr>
        <p:style>
          <a:lnRef idx="1">
            <a:schemeClr val="dk1"/>
          </a:lnRef>
          <a:fillRef idx="0">
            <a:schemeClr val="dk1"/>
          </a:fillRef>
          <a:effectRef idx="0">
            <a:schemeClr val="dk1"/>
          </a:effectRef>
          <a:fontRef idx="minor">
            <a:schemeClr val="tx1"/>
          </a:fontRef>
        </p:style>
      </p:cxnSp>
      <p:sp>
        <p:nvSpPr>
          <p:cNvPr id="14" name="Google Shape;453;p48">
            <a:extLst>
              <a:ext uri="{FF2B5EF4-FFF2-40B4-BE49-F238E27FC236}">
                <a16:creationId xmlns:a16="http://schemas.microsoft.com/office/drawing/2014/main" id="{A218C0FD-D2D0-6FB6-51D5-15A54E2624C8}"/>
              </a:ext>
            </a:extLst>
          </p:cNvPr>
          <p:cNvSpPr txBox="1"/>
          <p:nvPr/>
        </p:nvSpPr>
        <p:spPr>
          <a:xfrm>
            <a:off x="3474852" y="1689408"/>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a:latin typeface="+mn-lt"/>
                <a:ea typeface="Proxima Nova"/>
                <a:cs typeface="Proxima Nova"/>
              </a:rPr>
              <a:t>PAN EDA</a:t>
            </a:r>
          </a:p>
        </p:txBody>
      </p:sp>
      <p:cxnSp>
        <p:nvCxnSpPr>
          <p:cNvPr id="19" name="Connecteur droit avec flèche 18">
            <a:extLst>
              <a:ext uri="{FF2B5EF4-FFF2-40B4-BE49-F238E27FC236}">
                <a16:creationId xmlns:a16="http://schemas.microsoft.com/office/drawing/2014/main" id="{F68CA32C-0077-4D8E-5502-837CF4E2891D}"/>
              </a:ext>
            </a:extLst>
          </p:cNvPr>
          <p:cNvCxnSpPr/>
          <p:nvPr/>
        </p:nvCxnSpPr>
        <p:spPr>
          <a:xfrm flipV="1">
            <a:off x="2856579" y="1898752"/>
            <a:ext cx="480140" cy="3277"/>
          </a:xfrm>
          <a:prstGeom prst="straightConnector1">
            <a:avLst/>
          </a:prstGeom>
          <a:ln>
            <a:solidFill>
              <a:srgbClr val="454E71"/>
            </a:solidFill>
            <a:tailEnd type="triangle"/>
          </a:ln>
        </p:spPr>
        <p:style>
          <a:lnRef idx="1">
            <a:schemeClr val="dk1"/>
          </a:lnRef>
          <a:fillRef idx="0">
            <a:schemeClr val="dk1"/>
          </a:fillRef>
          <a:effectRef idx="0">
            <a:schemeClr val="dk1"/>
          </a:effectRef>
          <a:fontRef idx="minor">
            <a:schemeClr val="tx1"/>
          </a:fontRef>
        </p:style>
      </p:cxnSp>
      <p:sp>
        <p:nvSpPr>
          <p:cNvPr id="29" name="ZoneTexte 28">
            <a:extLst>
              <a:ext uri="{FF2B5EF4-FFF2-40B4-BE49-F238E27FC236}">
                <a16:creationId xmlns:a16="http://schemas.microsoft.com/office/drawing/2014/main" id="{B55A4B82-9549-9933-365A-B459F106DF79}"/>
              </a:ext>
            </a:extLst>
          </p:cNvPr>
          <p:cNvSpPr txBox="1"/>
          <p:nvPr/>
        </p:nvSpPr>
        <p:spPr>
          <a:xfrm>
            <a:off x="952158" y="2213675"/>
            <a:ext cx="12478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b="1" i="1">
                <a:latin typeface="IBM Plex Sans"/>
              </a:rPr>
              <a:t>Teacher</a:t>
            </a:r>
            <a:endParaRPr lang="fr-FR" b="1" i="1"/>
          </a:p>
        </p:txBody>
      </p:sp>
      <p:sp>
        <p:nvSpPr>
          <p:cNvPr id="30" name="ZoneTexte 29">
            <a:extLst>
              <a:ext uri="{FF2B5EF4-FFF2-40B4-BE49-F238E27FC236}">
                <a16:creationId xmlns:a16="http://schemas.microsoft.com/office/drawing/2014/main" id="{924F5CE2-34FF-F0CE-46E9-C63506C75F3D}"/>
              </a:ext>
            </a:extLst>
          </p:cNvPr>
          <p:cNvSpPr txBox="1"/>
          <p:nvPr/>
        </p:nvSpPr>
        <p:spPr>
          <a:xfrm>
            <a:off x="1053690" y="5617497"/>
            <a:ext cx="14389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i="1" err="1">
                <a:latin typeface="IBM Plex Sans"/>
              </a:rPr>
              <a:t>Student</a:t>
            </a:r>
          </a:p>
        </p:txBody>
      </p:sp>
      <p:cxnSp>
        <p:nvCxnSpPr>
          <p:cNvPr id="31" name="Connecteur droit avec flèche 30">
            <a:extLst>
              <a:ext uri="{FF2B5EF4-FFF2-40B4-BE49-F238E27FC236}">
                <a16:creationId xmlns:a16="http://schemas.microsoft.com/office/drawing/2014/main" id="{B2B704BD-2527-2474-A68F-90B4308CC421}"/>
              </a:ext>
            </a:extLst>
          </p:cNvPr>
          <p:cNvCxnSpPr>
            <a:cxnSpLocks/>
          </p:cNvCxnSpPr>
          <p:nvPr/>
        </p:nvCxnSpPr>
        <p:spPr>
          <a:xfrm flipV="1">
            <a:off x="4593611" y="1898752"/>
            <a:ext cx="480140" cy="3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7C41B0A0-2658-FA92-B4CA-EE51C4AADA4B}"/>
              </a:ext>
            </a:extLst>
          </p:cNvPr>
          <p:cNvSpPr txBox="1"/>
          <p:nvPr/>
        </p:nvSpPr>
        <p:spPr>
          <a:xfrm>
            <a:off x="6691159" y="795344"/>
            <a:ext cx="1962910" cy="461665"/>
          </a:xfrm>
          <a:prstGeom prst="rect">
            <a:avLst/>
          </a:prstGeom>
          <a:solidFill>
            <a:srgbClr val="F5E6BD"/>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a:latin typeface="IBM Plex Sans"/>
              </a:rPr>
              <a:t>FUSION</a:t>
            </a:r>
          </a:p>
        </p:txBody>
      </p:sp>
      <p:sp>
        <p:nvSpPr>
          <p:cNvPr id="49" name="ZoneTexte 48">
            <a:extLst>
              <a:ext uri="{FF2B5EF4-FFF2-40B4-BE49-F238E27FC236}">
                <a16:creationId xmlns:a16="http://schemas.microsoft.com/office/drawing/2014/main" id="{CCA61292-25B2-5745-F55B-72141163F475}"/>
              </a:ext>
            </a:extLst>
          </p:cNvPr>
          <p:cNvSpPr txBox="1"/>
          <p:nvPr/>
        </p:nvSpPr>
        <p:spPr>
          <a:xfrm>
            <a:off x="10315014" y="2331142"/>
            <a:ext cx="629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L</a:t>
            </a:r>
            <a:r>
              <a:rPr lang="fr-FR" baseline="-25000"/>
              <a:t>KD</a:t>
            </a:r>
            <a:endParaRPr lang="fr-FR"/>
          </a:p>
        </p:txBody>
      </p:sp>
      <p:sp>
        <p:nvSpPr>
          <p:cNvPr id="4" name="Rectangle : coins arrondis 3">
            <a:extLst>
              <a:ext uri="{FF2B5EF4-FFF2-40B4-BE49-F238E27FC236}">
                <a16:creationId xmlns:a16="http://schemas.microsoft.com/office/drawing/2014/main" id="{06649A9A-CD46-B378-5BE1-8E3C17EA3516}"/>
              </a:ext>
            </a:extLst>
          </p:cNvPr>
          <p:cNvSpPr/>
          <p:nvPr/>
        </p:nvSpPr>
        <p:spPr>
          <a:xfrm>
            <a:off x="5225977" y="1530042"/>
            <a:ext cx="172064" cy="737419"/>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Google Shape;453;p48">
            <a:extLst>
              <a:ext uri="{FF2B5EF4-FFF2-40B4-BE49-F238E27FC236}">
                <a16:creationId xmlns:a16="http://schemas.microsoft.com/office/drawing/2014/main" id="{A5E1E8AE-AB5F-1E8A-3C13-74022D87CA08}"/>
              </a:ext>
            </a:extLst>
          </p:cNvPr>
          <p:cNvSpPr txBox="1"/>
          <p:nvPr/>
        </p:nvSpPr>
        <p:spPr>
          <a:xfrm>
            <a:off x="4593611" y="768708"/>
            <a:ext cx="1484865" cy="36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fr" sz="1600" err="1">
                <a:latin typeface="IBM Plex Sans"/>
                <a:ea typeface="Proxima Nova"/>
                <a:cs typeface="Proxima Nova"/>
              </a:rPr>
              <a:t>Feature</a:t>
            </a:r>
            <a:r>
              <a:rPr lang="fr" sz="1600">
                <a:latin typeface="IBM Plex Sans"/>
                <a:ea typeface="Proxima Nova"/>
                <a:cs typeface="Proxima Nova"/>
              </a:rPr>
              <a:t> </a:t>
            </a:r>
            <a:r>
              <a:rPr lang="fr" sz="1600" err="1">
                <a:latin typeface="IBM Plex Sans"/>
                <a:ea typeface="Proxima Nova"/>
                <a:cs typeface="Proxima Nova"/>
              </a:rPr>
              <a:t>maps</a:t>
            </a:r>
          </a:p>
        </p:txBody>
      </p:sp>
      <p:cxnSp>
        <p:nvCxnSpPr>
          <p:cNvPr id="50" name="Connecteur droit avec flèche 49">
            <a:extLst>
              <a:ext uri="{FF2B5EF4-FFF2-40B4-BE49-F238E27FC236}">
                <a16:creationId xmlns:a16="http://schemas.microsoft.com/office/drawing/2014/main" id="{9295DEDC-AAAE-818A-3ADC-B4622D57934A}"/>
              </a:ext>
            </a:extLst>
          </p:cNvPr>
          <p:cNvCxnSpPr>
            <a:cxnSpLocks/>
          </p:cNvCxnSpPr>
          <p:nvPr/>
        </p:nvCxnSpPr>
        <p:spPr>
          <a:xfrm>
            <a:off x="6136773" y="5922116"/>
            <a:ext cx="1569882" cy="4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Cube 56">
            <a:extLst>
              <a:ext uri="{FF2B5EF4-FFF2-40B4-BE49-F238E27FC236}">
                <a16:creationId xmlns:a16="http://schemas.microsoft.com/office/drawing/2014/main" id="{1C8AA9C0-1519-B1A9-A2C0-2D8FD7306CE7}"/>
              </a:ext>
            </a:extLst>
          </p:cNvPr>
          <p:cNvSpPr/>
          <p:nvPr/>
        </p:nvSpPr>
        <p:spPr>
          <a:xfrm>
            <a:off x="8203424" y="5658404"/>
            <a:ext cx="450645" cy="401483"/>
          </a:xfrm>
          <a:prstGeom prst="cube">
            <a:avLst/>
          </a:prstGeom>
          <a:solidFill>
            <a:srgbClr val="F5E6B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avec flèche 80">
            <a:extLst>
              <a:ext uri="{FF2B5EF4-FFF2-40B4-BE49-F238E27FC236}">
                <a16:creationId xmlns:a16="http://schemas.microsoft.com/office/drawing/2014/main" id="{538E1D02-A3B7-7FC9-E3AE-CC8CA51F8E78}"/>
              </a:ext>
            </a:extLst>
          </p:cNvPr>
          <p:cNvCxnSpPr>
            <a:cxnSpLocks/>
          </p:cNvCxnSpPr>
          <p:nvPr/>
        </p:nvCxnSpPr>
        <p:spPr>
          <a:xfrm flipV="1">
            <a:off x="9026383" y="3115530"/>
            <a:ext cx="1298605" cy="2262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ZoneTexte 1">
            <a:extLst>
              <a:ext uri="{FF2B5EF4-FFF2-40B4-BE49-F238E27FC236}">
                <a16:creationId xmlns:a16="http://schemas.microsoft.com/office/drawing/2014/main" id="{81E657E6-C7BB-9497-0CAA-48B7E9A047CA}"/>
              </a:ext>
            </a:extLst>
          </p:cNvPr>
          <p:cNvSpPr txBox="1"/>
          <p:nvPr/>
        </p:nvSpPr>
        <p:spPr>
          <a:xfrm>
            <a:off x="3379132" y="1139609"/>
            <a:ext cx="6516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400"/>
              <a:t>BB1</a:t>
            </a:r>
          </a:p>
        </p:txBody>
      </p:sp>
      <p:pic>
        <p:nvPicPr>
          <p:cNvPr id="1026" name="Picture 2" descr="A diagram of a computer hardware software&#10;&#10;Description automatically generated">
            <a:extLst>
              <a:ext uri="{FF2B5EF4-FFF2-40B4-BE49-F238E27FC236}">
                <a16:creationId xmlns:a16="http://schemas.microsoft.com/office/drawing/2014/main" id="{5E803B12-17A5-798C-A8B5-7C719B8E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1" t="32805" r="90531" b="52434"/>
          <a:stretch/>
        </p:blipFill>
        <p:spPr bwMode="auto">
          <a:xfrm>
            <a:off x="2492687" y="1791979"/>
            <a:ext cx="363892" cy="2135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1">
            <a:extLst>
              <a:ext uri="{FF2B5EF4-FFF2-40B4-BE49-F238E27FC236}">
                <a16:creationId xmlns:a16="http://schemas.microsoft.com/office/drawing/2014/main" id="{CFD87AC9-1ED7-234F-560C-FAEE3249848E}"/>
              </a:ext>
            </a:extLst>
          </p:cNvPr>
          <p:cNvSpPr txBox="1"/>
          <p:nvPr/>
        </p:nvSpPr>
        <p:spPr>
          <a:xfrm>
            <a:off x="5153902" y="2262076"/>
            <a:ext cx="65166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a:t>512</a:t>
            </a:r>
          </a:p>
        </p:txBody>
      </p:sp>
      <p:cxnSp>
        <p:nvCxnSpPr>
          <p:cNvPr id="22" name="Connector: Elbow 21">
            <a:extLst>
              <a:ext uri="{FF2B5EF4-FFF2-40B4-BE49-F238E27FC236}">
                <a16:creationId xmlns:a16="http://schemas.microsoft.com/office/drawing/2014/main" id="{13F662CB-8607-91AA-22BB-5140FBA5E31B}"/>
              </a:ext>
            </a:extLst>
          </p:cNvPr>
          <p:cNvCxnSpPr/>
          <p:nvPr/>
        </p:nvCxnSpPr>
        <p:spPr>
          <a:xfrm>
            <a:off x="5542241" y="1898751"/>
            <a:ext cx="963261" cy="82754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4" name="Trapèze 5">
            <a:extLst>
              <a:ext uri="{FF2B5EF4-FFF2-40B4-BE49-F238E27FC236}">
                <a16:creationId xmlns:a16="http://schemas.microsoft.com/office/drawing/2014/main" id="{A81DE5DB-F013-2778-C49F-6E47DF2CA1F4}"/>
              </a:ext>
            </a:extLst>
          </p:cNvPr>
          <p:cNvSpPr/>
          <p:nvPr/>
        </p:nvSpPr>
        <p:spPr>
          <a:xfrm rot="5400000">
            <a:off x="3522921" y="2910988"/>
            <a:ext cx="874364" cy="891715"/>
          </a:xfrm>
          <a:prstGeom prst="trapezoid">
            <a:avLst/>
          </a:prstGeom>
          <a:solidFill>
            <a:srgbClr val="9BBEC5"/>
          </a:solidFill>
          <a:ln>
            <a:solidFill>
              <a:srgbClr val="454E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Google Shape;453;p48">
            <a:extLst>
              <a:ext uri="{FF2B5EF4-FFF2-40B4-BE49-F238E27FC236}">
                <a16:creationId xmlns:a16="http://schemas.microsoft.com/office/drawing/2014/main" id="{111A2F65-72C1-D420-AAB6-5DAF6BA51187}"/>
              </a:ext>
            </a:extLst>
          </p:cNvPr>
          <p:cNvSpPr txBox="1"/>
          <p:nvPr/>
        </p:nvSpPr>
        <p:spPr>
          <a:xfrm>
            <a:off x="3482355" y="3158621"/>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a:latin typeface="+mn-lt"/>
                <a:ea typeface="Proxima Nova"/>
                <a:cs typeface="Proxima Nova"/>
              </a:rPr>
              <a:t>PAN ECG</a:t>
            </a:r>
          </a:p>
        </p:txBody>
      </p:sp>
      <p:cxnSp>
        <p:nvCxnSpPr>
          <p:cNvPr id="36" name="Connecteur droit avec flèche 18">
            <a:extLst>
              <a:ext uri="{FF2B5EF4-FFF2-40B4-BE49-F238E27FC236}">
                <a16:creationId xmlns:a16="http://schemas.microsoft.com/office/drawing/2014/main" id="{1A051335-7B93-A7E1-A6E1-A1509B69959A}"/>
              </a:ext>
            </a:extLst>
          </p:cNvPr>
          <p:cNvCxnSpPr/>
          <p:nvPr/>
        </p:nvCxnSpPr>
        <p:spPr>
          <a:xfrm flipV="1">
            <a:off x="2864082" y="3367965"/>
            <a:ext cx="480140" cy="3277"/>
          </a:xfrm>
          <a:prstGeom prst="straightConnector1">
            <a:avLst/>
          </a:prstGeom>
          <a:ln>
            <a:solidFill>
              <a:srgbClr val="454E71"/>
            </a:solidFill>
            <a:tailEnd type="triangle"/>
          </a:ln>
        </p:spPr>
        <p:style>
          <a:lnRef idx="1">
            <a:schemeClr val="dk1"/>
          </a:lnRef>
          <a:fillRef idx="0">
            <a:schemeClr val="dk1"/>
          </a:fillRef>
          <a:effectRef idx="0">
            <a:schemeClr val="dk1"/>
          </a:effectRef>
          <a:fontRef idx="minor">
            <a:schemeClr val="tx1"/>
          </a:fontRef>
        </p:style>
      </p:cxnSp>
      <p:cxnSp>
        <p:nvCxnSpPr>
          <p:cNvPr id="39" name="Connecteur droit avec flèche 30">
            <a:extLst>
              <a:ext uri="{FF2B5EF4-FFF2-40B4-BE49-F238E27FC236}">
                <a16:creationId xmlns:a16="http://schemas.microsoft.com/office/drawing/2014/main" id="{D37C2C53-46AF-0E56-76CC-8E925FB41ED3}"/>
              </a:ext>
            </a:extLst>
          </p:cNvPr>
          <p:cNvCxnSpPr>
            <a:cxnSpLocks/>
          </p:cNvCxnSpPr>
          <p:nvPr/>
        </p:nvCxnSpPr>
        <p:spPr>
          <a:xfrm flipV="1">
            <a:off x="4601114" y="3367965"/>
            <a:ext cx="480140" cy="3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 coins arrondis 3">
            <a:extLst>
              <a:ext uri="{FF2B5EF4-FFF2-40B4-BE49-F238E27FC236}">
                <a16:creationId xmlns:a16="http://schemas.microsoft.com/office/drawing/2014/main" id="{7D590468-AE13-CD34-208F-F19528FC469F}"/>
              </a:ext>
            </a:extLst>
          </p:cNvPr>
          <p:cNvSpPr/>
          <p:nvPr/>
        </p:nvSpPr>
        <p:spPr>
          <a:xfrm>
            <a:off x="5233480" y="2999255"/>
            <a:ext cx="172064" cy="737419"/>
          </a:xfrm>
          <a:prstGeom prst="roundRect">
            <a:avLst/>
          </a:prstGeom>
          <a:solidFill>
            <a:srgbClr val="F5E6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1">
            <a:extLst>
              <a:ext uri="{FF2B5EF4-FFF2-40B4-BE49-F238E27FC236}">
                <a16:creationId xmlns:a16="http://schemas.microsoft.com/office/drawing/2014/main" id="{932A0388-FF6C-1CFD-5620-120EF70AE5BB}"/>
              </a:ext>
            </a:extLst>
          </p:cNvPr>
          <p:cNvSpPr txBox="1"/>
          <p:nvPr/>
        </p:nvSpPr>
        <p:spPr>
          <a:xfrm>
            <a:off x="3386635" y="2608822"/>
            <a:ext cx="6516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400"/>
              <a:t>BB2</a:t>
            </a:r>
          </a:p>
        </p:txBody>
      </p:sp>
      <p:pic>
        <p:nvPicPr>
          <p:cNvPr id="42" name="Picture 2" descr="A diagram of a computer hardware software&#10;&#10;Description automatically generated">
            <a:extLst>
              <a:ext uri="{FF2B5EF4-FFF2-40B4-BE49-F238E27FC236}">
                <a16:creationId xmlns:a16="http://schemas.microsoft.com/office/drawing/2014/main" id="{783487C8-E5A3-D6AD-40C5-82CC2F81B4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1" t="32805" r="90531" b="52434"/>
          <a:stretch/>
        </p:blipFill>
        <p:spPr bwMode="auto">
          <a:xfrm>
            <a:off x="2500190" y="3261192"/>
            <a:ext cx="363892" cy="213546"/>
          </a:xfrm>
          <a:prstGeom prst="rect">
            <a:avLst/>
          </a:prstGeom>
          <a:noFill/>
          <a:extLst>
            <a:ext uri="{909E8E84-426E-40DD-AFC4-6F175D3DCCD1}">
              <a14:hiddenFill xmlns:a14="http://schemas.microsoft.com/office/drawing/2010/main">
                <a:solidFill>
                  <a:srgbClr val="FFFFFF"/>
                </a:solidFill>
              </a14:hiddenFill>
            </a:ext>
          </a:extLst>
        </p:spPr>
      </p:pic>
      <p:sp>
        <p:nvSpPr>
          <p:cNvPr id="43" name="ZoneTexte 1">
            <a:extLst>
              <a:ext uri="{FF2B5EF4-FFF2-40B4-BE49-F238E27FC236}">
                <a16:creationId xmlns:a16="http://schemas.microsoft.com/office/drawing/2014/main" id="{A4B49C5E-F3AC-B12A-9DAC-F1C3679C139B}"/>
              </a:ext>
            </a:extLst>
          </p:cNvPr>
          <p:cNvSpPr txBox="1"/>
          <p:nvPr/>
        </p:nvSpPr>
        <p:spPr>
          <a:xfrm>
            <a:off x="5153901" y="3739505"/>
            <a:ext cx="65166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a:t>512</a:t>
            </a:r>
          </a:p>
        </p:txBody>
      </p:sp>
      <p:cxnSp>
        <p:nvCxnSpPr>
          <p:cNvPr id="45" name="Connector: Elbow 44">
            <a:extLst>
              <a:ext uri="{FF2B5EF4-FFF2-40B4-BE49-F238E27FC236}">
                <a16:creationId xmlns:a16="http://schemas.microsoft.com/office/drawing/2014/main" id="{30F217C9-8593-66B8-6F89-C62C58CAA922}"/>
              </a:ext>
            </a:extLst>
          </p:cNvPr>
          <p:cNvCxnSpPr/>
          <p:nvPr/>
        </p:nvCxnSpPr>
        <p:spPr>
          <a:xfrm flipV="1">
            <a:off x="5542241" y="2726298"/>
            <a:ext cx="963261" cy="66199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46" name="Rectangle : coins arrondis 3">
            <a:extLst>
              <a:ext uri="{FF2B5EF4-FFF2-40B4-BE49-F238E27FC236}">
                <a16:creationId xmlns:a16="http://schemas.microsoft.com/office/drawing/2014/main" id="{E885FCD1-9C39-96D6-20E2-68F7E2F60740}"/>
              </a:ext>
            </a:extLst>
          </p:cNvPr>
          <p:cNvSpPr/>
          <p:nvPr/>
        </p:nvSpPr>
        <p:spPr>
          <a:xfrm>
            <a:off x="6994833" y="2342470"/>
            <a:ext cx="110031" cy="346676"/>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 coins arrondis 3">
            <a:extLst>
              <a:ext uri="{FF2B5EF4-FFF2-40B4-BE49-F238E27FC236}">
                <a16:creationId xmlns:a16="http://schemas.microsoft.com/office/drawing/2014/main" id="{F1FD7500-5CEC-FF28-2F56-64E81637DE71}"/>
              </a:ext>
            </a:extLst>
          </p:cNvPr>
          <p:cNvSpPr/>
          <p:nvPr/>
        </p:nvSpPr>
        <p:spPr>
          <a:xfrm>
            <a:off x="7004105" y="2692275"/>
            <a:ext cx="100584" cy="346676"/>
          </a:xfrm>
          <a:prstGeom prst="roundRect">
            <a:avLst/>
          </a:prstGeom>
          <a:solidFill>
            <a:srgbClr val="F5E6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ZoneTexte 1">
            <a:extLst>
              <a:ext uri="{FF2B5EF4-FFF2-40B4-BE49-F238E27FC236}">
                <a16:creationId xmlns:a16="http://schemas.microsoft.com/office/drawing/2014/main" id="{4152AEB9-DCF6-D33B-E4F5-66B28B596B99}"/>
              </a:ext>
            </a:extLst>
          </p:cNvPr>
          <p:cNvSpPr txBox="1"/>
          <p:nvPr/>
        </p:nvSpPr>
        <p:spPr>
          <a:xfrm>
            <a:off x="6880146" y="3023054"/>
            <a:ext cx="65166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a:t>1024</a:t>
            </a:r>
          </a:p>
        </p:txBody>
      </p:sp>
      <p:sp>
        <p:nvSpPr>
          <p:cNvPr id="53" name="Rectangle : coins arrondis 3">
            <a:extLst>
              <a:ext uri="{FF2B5EF4-FFF2-40B4-BE49-F238E27FC236}">
                <a16:creationId xmlns:a16="http://schemas.microsoft.com/office/drawing/2014/main" id="{06EA66FB-C110-71C3-7A0B-B00BA3AA03DE}"/>
              </a:ext>
            </a:extLst>
          </p:cNvPr>
          <p:cNvSpPr/>
          <p:nvPr/>
        </p:nvSpPr>
        <p:spPr>
          <a:xfrm>
            <a:off x="7332161" y="2411535"/>
            <a:ext cx="100584" cy="595580"/>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 coins arrondis 3">
            <a:extLst>
              <a:ext uri="{FF2B5EF4-FFF2-40B4-BE49-F238E27FC236}">
                <a16:creationId xmlns:a16="http://schemas.microsoft.com/office/drawing/2014/main" id="{053BEB2E-49D6-44A0-2E3F-8F1E157B8818}"/>
              </a:ext>
            </a:extLst>
          </p:cNvPr>
          <p:cNvSpPr/>
          <p:nvPr/>
        </p:nvSpPr>
        <p:spPr>
          <a:xfrm>
            <a:off x="7606071" y="2482367"/>
            <a:ext cx="100584" cy="403017"/>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Google Shape;453;p48">
            <a:extLst>
              <a:ext uri="{FF2B5EF4-FFF2-40B4-BE49-F238E27FC236}">
                <a16:creationId xmlns:a16="http://schemas.microsoft.com/office/drawing/2014/main" id="{FD96B4D6-AFDD-C308-D5F8-43502FD540C6}"/>
              </a:ext>
            </a:extLst>
          </p:cNvPr>
          <p:cNvSpPr txBox="1"/>
          <p:nvPr/>
        </p:nvSpPr>
        <p:spPr>
          <a:xfrm>
            <a:off x="6642023" y="3191611"/>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dirty="0">
                <a:latin typeface="+mn-lt"/>
                <a:ea typeface="Proxima Nova"/>
                <a:cs typeface="Proxima Nova"/>
              </a:rPr>
              <a:t>NLP</a:t>
            </a:r>
          </a:p>
        </p:txBody>
      </p:sp>
      <p:cxnSp>
        <p:nvCxnSpPr>
          <p:cNvPr id="60" name="Connecteur droit avec flèche 30">
            <a:extLst>
              <a:ext uri="{FF2B5EF4-FFF2-40B4-BE49-F238E27FC236}">
                <a16:creationId xmlns:a16="http://schemas.microsoft.com/office/drawing/2014/main" id="{1CD4A525-4219-8A80-3308-2F1BC38E403B}"/>
              </a:ext>
            </a:extLst>
          </p:cNvPr>
          <p:cNvCxnSpPr>
            <a:cxnSpLocks/>
          </p:cNvCxnSpPr>
          <p:nvPr/>
        </p:nvCxnSpPr>
        <p:spPr>
          <a:xfrm flipV="1">
            <a:off x="8629273" y="2549788"/>
            <a:ext cx="480140" cy="3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ZoneTexte 1">
            <a:extLst>
              <a:ext uri="{FF2B5EF4-FFF2-40B4-BE49-F238E27FC236}">
                <a16:creationId xmlns:a16="http://schemas.microsoft.com/office/drawing/2014/main" id="{709AEF8A-1406-C1FC-C2B1-D8705E817EE6}"/>
              </a:ext>
            </a:extLst>
          </p:cNvPr>
          <p:cNvSpPr txBox="1"/>
          <p:nvPr/>
        </p:nvSpPr>
        <p:spPr>
          <a:xfrm>
            <a:off x="9190190" y="2411535"/>
            <a:ext cx="112482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err="1"/>
              <a:t>num_classes</a:t>
            </a:r>
            <a:endParaRPr lang="fr-FR" sz="1050"/>
          </a:p>
        </p:txBody>
      </p:sp>
      <p:sp>
        <p:nvSpPr>
          <p:cNvPr id="64" name="Trapèze 5">
            <a:extLst>
              <a:ext uri="{FF2B5EF4-FFF2-40B4-BE49-F238E27FC236}">
                <a16:creationId xmlns:a16="http://schemas.microsoft.com/office/drawing/2014/main" id="{3B7C0F07-5068-37F7-BD1B-8D9A45DE6181}"/>
              </a:ext>
            </a:extLst>
          </p:cNvPr>
          <p:cNvSpPr/>
          <p:nvPr/>
        </p:nvSpPr>
        <p:spPr>
          <a:xfrm rot="5400000">
            <a:off x="3495443" y="5508942"/>
            <a:ext cx="874364" cy="891715"/>
          </a:xfrm>
          <a:prstGeom prst="trapezoid">
            <a:avLst/>
          </a:prstGeom>
          <a:solidFill>
            <a:srgbClr val="9BBEC5"/>
          </a:solidFill>
          <a:ln>
            <a:solidFill>
              <a:srgbClr val="454E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Google Shape;453;p48">
            <a:extLst>
              <a:ext uri="{FF2B5EF4-FFF2-40B4-BE49-F238E27FC236}">
                <a16:creationId xmlns:a16="http://schemas.microsoft.com/office/drawing/2014/main" id="{1214BF18-872C-F696-EF08-EB5E5C1A0007}"/>
              </a:ext>
            </a:extLst>
          </p:cNvPr>
          <p:cNvSpPr txBox="1"/>
          <p:nvPr/>
        </p:nvSpPr>
        <p:spPr>
          <a:xfrm>
            <a:off x="3454877" y="5756575"/>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a:latin typeface="+mn-lt"/>
                <a:ea typeface="Proxima Nova"/>
                <a:cs typeface="Proxima Nova"/>
              </a:rPr>
              <a:t>PAN EDA</a:t>
            </a:r>
          </a:p>
        </p:txBody>
      </p:sp>
      <p:cxnSp>
        <p:nvCxnSpPr>
          <p:cNvPr id="66" name="Connecteur droit avec flèche 18">
            <a:extLst>
              <a:ext uri="{FF2B5EF4-FFF2-40B4-BE49-F238E27FC236}">
                <a16:creationId xmlns:a16="http://schemas.microsoft.com/office/drawing/2014/main" id="{4D6027A2-550F-8B8A-750D-24475C96E408}"/>
              </a:ext>
            </a:extLst>
          </p:cNvPr>
          <p:cNvCxnSpPr/>
          <p:nvPr/>
        </p:nvCxnSpPr>
        <p:spPr>
          <a:xfrm flipV="1">
            <a:off x="2836604" y="5965919"/>
            <a:ext cx="480140" cy="3277"/>
          </a:xfrm>
          <a:prstGeom prst="straightConnector1">
            <a:avLst/>
          </a:prstGeom>
          <a:ln>
            <a:solidFill>
              <a:srgbClr val="454E71"/>
            </a:solidFill>
            <a:tailEnd type="triangle"/>
          </a:ln>
        </p:spPr>
        <p:style>
          <a:lnRef idx="1">
            <a:schemeClr val="dk1"/>
          </a:lnRef>
          <a:fillRef idx="0">
            <a:schemeClr val="dk1"/>
          </a:fillRef>
          <a:effectRef idx="0">
            <a:schemeClr val="dk1"/>
          </a:effectRef>
          <a:fontRef idx="minor">
            <a:schemeClr val="tx1"/>
          </a:fontRef>
        </p:style>
      </p:cxnSp>
      <p:cxnSp>
        <p:nvCxnSpPr>
          <p:cNvPr id="67" name="Connecteur droit avec flèche 30">
            <a:extLst>
              <a:ext uri="{FF2B5EF4-FFF2-40B4-BE49-F238E27FC236}">
                <a16:creationId xmlns:a16="http://schemas.microsoft.com/office/drawing/2014/main" id="{A2238769-FC2F-5AAD-DC15-876BD737D310}"/>
              </a:ext>
            </a:extLst>
          </p:cNvPr>
          <p:cNvCxnSpPr>
            <a:cxnSpLocks/>
          </p:cNvCxnSpPr>
          <p:nvPr/>
        </p:nvCxnSpPr>
        <p:spPr>
          <a:xfrm flipV="1">
            <a:off x="4573636" y="5965919"/>
            <a:ext cx="480140" cy="3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 coins arrondis 3">
            <a:extLst>
              <a:ext uri="{FF2B5EF4-FFF2-40B4-BE49-F238E27FC236}">
                <a16:creationId xmlns:a16="http://schemas.microsoft.com/office/drawing/2014/main" id="{408C431C-763F-16F3-4AB3-032DAFC25E2F}"/>
              </a:ext>
            </a:extLst>
          </p:cNvPr>
          <p:cNvSpPr/>
          <p:nvPr/>
        </p:nvSpPr>
        <p:spPr>
          <a:xfrm>
            <a:off x="5251974" y="5578067"/>
            <a:ext cx="172064" cy="737419"/>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Picture 2" descr="A diagram of a computer hardware software&#10;&#10;Description automatically generated">
            <a:extLst>
              <a:ext uri="{FF2B5EF4-FFF2-40B4-BE49-F238E27FC236}">
                <a16:creationId xmlns:a16="http://schemas.microsoft.com/office/drawing/2014/main" id="{2160DDC3-C4D1-14A7-5239-EC7DD49DDA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1" t="32805" r="90531" b="52434"/>
          <a:stretch/>
        </p:blipFill>
        <p:spPr bwMode="auto">
          <a:xfrm>
            <a:off x="2472712" y="5859146"/>
            <a:ext cx="363892" cy="21354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453;p48">
            <a:extLst>
              <a:ext uri="{FF2B5EF4-FFF2-40B4-BE49-F238E27FC236}">
                <a16:creationId xmlns:a16="http://schemas.microsoft.com/office/drawing/2014/main" id="{FBBD243B-7FD6-2499-0133-1A4348AAC7C3}"/>
              </a:ext>
            </a:extLst>
          </p:cNvPr>
          <p:cNvSpPr txBox="1"/>
          <p:nvPr/>
        </p:nvSpPr>
        <p:spPr>
          <a:xfrm>
            <a:off x="1643175" y="1123224"/>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dirty="0">
                <a:latin typeface="+mn-lt"/>
                <a:ea typeface="Proxima Nova"/>
                <a:cs typeface="Proxima Nova"/>
              </a:rPr>
              <a:t>Input diversity  Masking </a:t>
            </a:r>
            <a:endParaRPr lang="fr" sz="1200" dirty="0">
              <a:latin typeface="+mn-lt"/>
              <a:ea typeface="Proxima Nova"/>
              <a:cs typeface="Proxima Nova"/>
            </a:endParaRPr>
          </a:p>
        </p:txBody>
      </p:sp>
      <p:sp>
        <p:nvSpPr>
          <p:cNvPr id="9" name="Google Shape;453;p48">
            <a:extLst>
              <a:ext uri="{FF2B5EF4-FFF2-40B4-BE49-F238E27FC236}">
                <a16:creationId xmlns:a16="http://schemas.microsoft.com/office/drawing/2014/main" id="{81508512-7CA4-8F8A-5030-3D402F6728E6}"/>
              </a:ext>
            </a:extLst>
          </p:cNvPr>
          <p:cNvSpPr txBox="1"/>
          <p:nvPr/>
        </p:nvSpPr>
        <p:spPr>
          <a:xfrm>
            <a:off x="7656363" y="1599037"/>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dirty="0">
                <a:latin typeface="+mn-lt"/>
                <a:ea typeface="Proxima Nova"/>
                <a:cs typeface="Proxima Nova"/>
              </a:rPr>
              <a:t>Output diversity  </a:t>
            </a:r>
          </a:p>
          <a:p>
            <a:pPr marL="0" lvl="0" indent="0" algn="ctr" rtl="0">
              <a:spcBef>
                <a:spcPts val="0"/>
              </a:spcBef>
              <a:spcAft>
                <a:spcPts val="0"/>
              </a:spcAft>
              <a:buNone/>
            </a:pPr>
            <a:r>
              <a:rPr lang="en-GB" sz="1200" dirty="0">
                <a:latin typeface="+mn-lt"/>
                <a:ea typeface="Proxima Nova"/>
                <a:cs typeface="Proxima Nova"/>
              </a:rPr>
              <a:t>Dropout </a:t>
            </a:r>
            <a:endParaRPr lang="fr" sz="1200" dirty="0">
              <a:latin typeface="+mn-lt"/>
              <a:ea typeface="Proxima Nova"/>
              <a:cs typeface="Proxima Nova"/>
            </a:endParaRPr>
          </a:p>
        </p:txBody>
      </p:sp>
    </p:spTree>
    <p:extLst>
      <p:ext uri="{BB962C8B-B14F-4D97-AF65-F5344CB8AC3E}">
        <p14:creationId xmlns:p14="http://schemas.microsoft.com/office/powerpoint/2010/main" val="2790566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F19DBE88-BD7E-F743-87A4-CBA7C484EF31}"/>
              </a:ext>
            </a:extLst>
          </p:cNvPr>
          <p:cNvSpPr txBox="1"/>
          <p:nvPr/>
        </p:nvSpPr>
        <p:spPr>
          <a:xfrm>
            <a:off x="0" y="0"/>
            <a:ext cx="12192000" cy="1061253"/>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760"/>
              </a:lnSpc>
              <a:spcBef>
                <a:spcPct val="0"/>
              </a:spcBef>
            </a:pPr>
            <a:r>
              <a:rPr lang="en-US" sz="3600">
                <a:solidFill>
                  <a:srgbClr val="000000"/>
                </a:solidFill>
                <a:latin typeface="IBM Plex Sans"/>
              </a:rPr>
              <a:t>III. </a:t>
            </a:r>
            <a:r>
              <a:rPr lang="en-US" sz="3600" b="1">
                <a:solidFill>
                  <a:srgbClr val="000000"/>
                </a:solidFill>
                <a:latin typeface="IBM Plex Sans"/>
              </a:rPr>
              <a:t>Results</a:t>
            </a:r>
            <a:r>
              <a:rPr lang="en-US" sz="3600">
                <a:solidFill>
                  <a:srgbClr val="000000"/>
                </a:solidFill>
                <a:latin typeface="IBM Plex Sans"/>
              </a:rPr>
              <a:t> and Perspectives </a:t>
            </a:r>
            <a:r>
              <a:rPr lang="en-US" sz="6000">
                <a:solidFill>
                  <a:srgbClr val="000000"/>
                </a:solidFill>
                <a:latin typeface="IBM Plex Sans"/>
              </a:rPr>
              <a:t> </a:t>
            </a:r>
          </a:p>
        </p:txBody>
      </p:sp>
      <p:sp>
        <p:nvSpPr>
          <p:cNvPr id="17" name="ZoneTexte 23">
            <a:extLst>
              <a:ext uri="{FF2B5EF4-FFF2-40B4-BE49-F238E27FC236}">
                <a16:creationId xmlns:a16="http://schemas.microsoft.com/office/drawing/2014/main" id="{8C335F8A-3955-1170-A033-143F07B84F4D}"/>
              </a:ext>
            </a:extLst>
          </p:cNvPr>
          <p:cNvSpPr txBox="1"/>
          <p:nvPr/>
        </p:nvSpPr>
        <p:spPr>
          <a:xfrm>
            <a:off x="1232581" y="1061253"/>
            <a:ext cx="9726838"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Comparison on knowledge distillation techniques : logits vs attention transfer </a:t>
            </a:r>
          </a:p>
        </p:txBody>
      </p:sp>
      <p:sp>
        <p:nvSpPr>
          <p:cNvPr id="21" name="ZoneTexte 16">
            <a:extLst>
              <a:ext uri="{FF2B5EF4-FFF2-40B4-BE49-F238E27FC236}">
                <a16:creationId xmlns:a16="http://schemas.microsoft.com/office/drawing/2014/main" id="{F5998551-627D-6C40-EDEF-0D01CCC548DF}"/>
              </a:ext>
            </a:extLst>
          </p:cNvPr>
          <p:cNvSpPr txBox="1"/>
          <p:nvPr/>
        </p:nvSpPr>
        <p:spPr>
          <a:xfrm>
            <a:off x="11287370" y="6470277"/>
            <a:ext cx="885818"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16/22</a:t>
            </a:r>
            <a:endParaRPr lang="fr-FR" dirty="0">
              <a:latin typeface="IBM Plex Sans" panose="020B0503050203000203" pitchFamily="34" charset="0"/>
            </a:endParaRPr>
          </a:p>
        </p:txBody>
      </p:sp>
      <p:graphicFrame>
        <p:nvGraphicFramePr>
          <p:cNvPr id="3" name="Table 2">
            <a:extLst>
              <a:ext uri="{FF2B5EF4-FFF2-40B4-BE49-F238E27FC236}">
                <a16:creationId xmlns:a16="http://schemas.microsoft.com/office/drawing/2014/main" id="{4F006983-13D8-AA4E-8138-0FED15CEDDFB}"/>
              </a:ext>
            </a:extLst>
          </p:cNvPr>
          <p:cNvGraphicFramePr>
            <a:graphicFrameLocks noGrp="1"/>
          </p:cNvGraphicFramePr>
          <p:nvPr>
            <p:extLst>
              <p:ext uri="{D42A27DB-BD31-4B8C-83A1-F6EECF244321}">
                <p14:modId xmlns:p14="http://schemas.microsoft.com/office/powerpoint/2010/main" val="1662781128"/>
              </p:ext>
            </p:extLst>
          </p:nvPr>
        </p:nvGraphicFramePr>
        <p:xfrm>
          <a:off x="304800" y="1557336"/>
          <a:ext cx="6213446" cy="4988442"/>
        </p:xfrm>
        <a:graphic>
          <a:graphicData uri="http://schemas.openxmlformats.org/drawingml/2006/table">
            <a:tbl>
              <a:tblPr/>
              <a:tblGrid>
                <a:gridCol w="1393310">
                  <a:extLst>
                    <a:ext uri="{9D8B030D-6E8A-4147-A177-3AD203B41FA5}">
                      <a16:colId xmlns:a16="http://schemas.microsoft.com/office/drawing/2014/main" val="321927954"/>
                    </a:ext>
                  </a:extLst>
                </a:gridCol>
                <a:gridCol w="1493240">
                  <a:extLst>
                    <a:ext uri="{9D8B030D-6E8A-4147-A177-3AD203B41FA5}">
                      <a16:colId xmlns:a16="http://schemas.microsoft.com/office/drawing/2014/main" val="642205592"/>
                    </a:ext>
                  </a:extLst>
                </a:gridCol>
                <a:gridCol w="1828800">
                  <a:extLst>
                    <a:ext uri="{9D8B030D-6E8A-4147-A177-3AD203B41FA5}">
                      <a16:colId xmlns:a16="http://schemas.microsoft.com/office/drawing/2014/main" val="3904999302"/>
                    </a:ext>
                  </a:extLst>
                </a:gridCol>
                <a:gridCol w="1498096">
                  <a:extLst>
                    <a:ext uri="{9D8B030D-6E8A-4147-A177-3AD203B41FA5}">
                      <a16:colId xmlns:a16="http://schemas.microsoft.com/office/drawing/2014/main" val="1942833208"/>
                    </a:ext>
                  </a:extLst>
                </a:gridCol>
              </a:tblGrid>
              <a:tr h="246302">
                <a:tc rowSpan="2" gridSpan="2">
                  <a:txBody>
                    <a:bodyPr/>
                    <a:lstStyle/>
                    <a:p>
                      <a:pPr algn="ctr" rtl="0" fontAlgn="base"/>
                      <a:r>
                        <a:rPr lang="fr-FR" sz="1800" b="0" i="0" dirty="0">
                          <a:solidFill>
                            <a:sysClr val="windowText" lastClr="000000"/>
                          </a:solidFill>
                          <a:effectLst/>
                          <a:highlight>
                            <a:srgbClr val="FFFFFF"/>
                          </a:highlight>
                          <a:latin typeface="Aptos" panose="020B0004020202020204" pitchFamily="34" charset="0"/>
                        </a:rPr>
                        <a:t> </a:t>
                      </a:r>
                    </a:p>
                  </a:txBody>
                  <a:tcPr marL="82101" marR="82101" marT="41050" marB="4105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hMerge="1">
                  <a:txBody>
                    <a:bodyPr/>
                    <a:lstStyle/>
                    <a:p>
                      <a:endParaRPr lang="en-GB"/>
                    </a:p>
                  </a:txBody>
                  <a:tcPr/>
                </a:tc>
                <a:tc gridSpan="2">
                  <a:txBody>
                    <a:bodyPr/>
                    <a:lstStyle/>
                    <a:p>
                      <a:pPr algn="ctr" rtl="0" fontAlgn="base"/>
                      <a:r>
                        <a:rPr lang="fr-FR" sz="1600" b="1" i="1" dirty="0">
                          <a:solidFill>
                            <a:sysClr val="windowText" lastClr="000000"/>
                          </a:solidFill>
                          <a:effectLst/>
                          <a:highlight>
                            <a:srgbClr val="FFFFFF"/>
                          </a:highlight>
                          <a:latin typeface="Aptos" panose="020B0004020202020204" pitchFamily="34" charset="0"/>
                        </a:rPr>
                        <a:t>Evaluation T0 v T4,  PAN</a:t>
                      </a:r>
                      <a:endParaRPr lang="fr-FR" sz="2400" b="1" i="1" dirty="0">
                        <a:solidFill>
                          <a:sysClr val="windowText" lastClr="000000"/>
                        </a:solidFill>
                        <a:effectLst/>
                        <a:highlight>
                          <a:srgbClr val="FFFFFF"/>
                        </a:highlight>
                      </a:endParaRPr>
                    </a:p>
                  </a:txBody>
                  <a:tcPr marL="82101" marR="82101" marT="41050" marB="41050" anchor="ctr">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extLst>
                  <a:ext uri="{0D108BD9-81ED-4DB2-BD59-A6C34878D82A}">
                    <a16:rowId xmlns:a16="http://schemas.microsoft.com/office/drawing/2014/main" val="2056792866"/>
                  </a:ext>
                </a:extLst>
              </a:tr>
              <a:tr h="246302">
                <a:tc gridSpan="2" vMerge="1">
                  <a:txBody>
                    <a:bodyPr/>
                    <a:lstStyle/>
                    <a:p>
                      <a:endParaRPr lang="en-GB"/>
                    </a:p>
                  </a:txBody>
                  <a:tcPr/>
                </a:tc>
                <a:tc hMerge="1" vMerge="1">
                  <a:txBody>
                    <a:bodyPr/>
                    <a:lstStyle/>
                    <a:p>
                      <a:endParaRPr lang="en-GB"/>
                    </a:p>
                  </a:txBody>
                  <a:tcPr/>
                </a:tc>
                <a:tc>
                  <a:txBody>
                    <a:bodyPr/>
                    <a:lstStyle/>
                    <a:p>
                      <a:pPr algn="l" rtl="0" fontAlgn="base"/>
                      <a:r>
                        <a:rPr lang="fr-FR" sz="1600" b="1" i="0" err="1">
                          <a:solidFill>
                            <a:sysClr val="windowText" lastClr="000000"/>
                          </a:solidFill>
                          <a:effectLst/>
                          <a:latin typeface="Aptos" panose="020B0004020202020204" pitchFamily="34" charset="0"/>
                        </a:rPr>
                        <a:t>Modalities</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fr-FR" sz="1600" b="0" i="0" dirty="0">
                          <a:solidFill>
                            <a:sysClr val="windowText" lastClr="000000"/>
                          </a:solidFill>
                          <a:effectLst/>
                          <a:latin typeface="Aptos" panose="020B0004020202020204" pitchFamily="34" charset="0"/>
                        </a:rPr>
                        <a:t>Validation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319060"/>
                  </a:ext>
                </a:extLst>
              </a:tr>
              <a:tr h="246302">
                <a:tc>
                  <a:txBody>
                    <a:bodyPr/>
                    <a:lstStyle/>
                    <a:p>
                      <a:pPr algn="r" rtl="0" fontAlgn="base"/>
                      <a:r>
                        <a:rPr lang="fr-FR" sz="1600" b="0" i="1">
                          <a:solidFill>
                            <a:sysClr val="windowText" lastClr="000000"/>
                          </a:solidFill>
                          <a:effectLst/>
                          <a:highlight>
                            <a:srgbClr val="FFFFFF"/>
                          </a:highligh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rtl="0" fontAlgn="base"/>
                      <a:r>
                        <a:rPr lang="fr-FR" sz="1600" b="0" i="1" dirty="0">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EDA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84.07 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666411333"/>
                  </a:ext>
                </a:extLst>
              </a:tr>
              <a:tr h="246302">
                <a:tc>
                  <a:txBody>
                    <a:bodyPr/>
                    <a:lstStyle/>
                    <a:p>
                      <a:pPr algn="ctr" rtl="0" fontAlgn="base"/>
                      <a:r>
                        <a:rPr lang="fr-FR" sz="1600" b="1" i="1">
                          <a:solidFill>
                            <a:sysClr val="windowText" lastClr="000000"/>
                          </a:solidFill>
                          <a:effectLst/>
                          <a:highlight>
                            <a:srgbClr val="FFFFFF"/>
                          </a:highligh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ctr" rtl="0" fontAlgn="base"/>
                      <a:r>
                        <a:rPr lang="fr-FR" sz="1600" b="1" i="1">
                          <a:solidFill>
                            <a:sysClr val="windowText" lastClr="000000"/>
                          </a:solidFill>
                          <a:effectLst/>
                          <a:latin typeface="Aptos" panose="020B0004020202020204" pitchFamily="34" charset="0"/>
                        </a:rPr>
                        <a:t>Teacher</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ECG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70.43 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311652507"/>
                  </a:ext>
                </a:extLst>
              </a:tr>
              <a:tr h="410504">
                <a:tc>
                  <a:txBody>
                    <a:bodyPr/>
                    <a:lstStyle/>
                    <a:p>
                      <a:pPr algn="ctr" rtl="0" fontAlgn="base"/>
                      <a:r>
                        <a:rPr lang="fr-FR" sz="1600" b="0" i="1">
                          <a:solidFill>
                            <a:sysClr val="windowText" lastClr="000000"/>
                          </a:solidFill>
                          <a:effectLst/>
                          <a:highlight>
                            <a:srgbClr val="FFFFFF"/>
                          </a:highligh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ctr"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EMG corrugator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54.69 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920518774"/>
                  </a:ext>
                </a:extLst>
              </a:tr>
              <a:tr h="574705">
                <a:tc>
                  <a:txBody>
                    <a:bodyPr/>
                    <a:lstStyle/>
                    <a:p>
                      <a:pPr algn="ctr" rtl="0" fontAlgn="base"/>
                      <a:r>
                        <a:rPr lang="fr-FR" sz="1600" b="0" i="1">
                          <a:solidFill>
                            <a:sysClr val="windowText" lastClr="000000"/>
                          </a:solidFill>
                          <a:effectLst/>
                          <a:highlight>
                            <a:srgbClr val="FFFFFF"/>
                          </a:highligh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ctr"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EMG zygomaticus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55.63 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177608400"/>
                  </a:ext>
                </a:extLst>
              </a:tr>
              <a:tr h="246302">
                <a:tc>
                  <a:txBody>
                    <a:bodyPr/>
                    <a:lstStyle/>
                    <a:p>
                      <a:pPr algn="l"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l" rtl="0" fontAlgn="base"/>
                      <a:r>
                        <a:rPr lang="fr-FR" sz="1600" b="0" i="0">
                          <a:solidFill>
                            <a:sysClr val="windowText" lastClr="000000"/>
                          </a:solidFill>
                          <a:effectLst/>
                          <a:latin typeface="Aptos" panose="020B0004020202020204" pitchFamily="34" charset="0"/>
                        </a:rPr>
                        <a:t>EDA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rtl="0" fontAlgn="base"/>
                      <a:r>
                        <a:rPr lang="fr-FR" sz="1600" b="0" i="0" dirty="0">
                          <a:solidFill>
                            <a:sysClr val="windowText" lastClr="000000"/>
                          </a:solidFill>
                          <a:effectLst/>
                          <a:latin typeface="Aptos" panose="020B0004020202020204" pitchFamily="34" charset="0"/>
                        </a:rPr>
                        <a:t>84.07 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3560118690"/>
                  </a:ext>
                </a:extLst>
              </a:tr>
              <a:tr h="246302">
                <a:tc>
                  <a:txBody>
                    <a:bodyPr/>
                    <a:lstStyle/>
                    <a:p>
                      <a:pPr algn="l" rtl="0" fontAlgn="base"/>
                      <a:r>
                        <a:rPr lang="fr-FR" sz="1600" b="1"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1" i="1" dirty="0" err="1">
                          <a:solidFill>
                            <a:sysClr val="windowText" lastClr="000000"/>
                          </a:solidFill>
                          <a:effectLst/>
                          <a:latin typeface="Aptos" panose="020B0004020202020204" pitchFamily="34" charset="0"/>
                        </a:rPr>
                        <a:t>Student</a:t>
                      </a:r>
                      <a:r>
                        <a:rPr lang="fr-FR" sz="1600" b="0" i="0" dirty="0">
                          <a:solidFill>
                            <a:sysClr val="windowText" lastClr="000000"/>
                          </a:solidFill>
                          <a:effectLst/>
                          <a:latin typeface="Aptos" panose="020B0004020202020204" pitchFamily="34" charset="0"/>
                        </a:rPr>
                        <a:t>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l" rtl="0" fontAlgn="base"/>
                      <a:r>
                        <a:rPr lang="fr-FR" sz="1600" b="0" i="0">
                          <a:solidFill>
                            <a:sysClr val="windowText" lastClr="000000"/>
                          </a:solidFill>
                          <a:effectLst/>
                          <a:latin typeface="Aptos" panose="020B0004020202020204" pitchFamily="34" charset="0"/>
                        </a:rPr>
                        <a:t>ECG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rtl="0" fontAlgn="base"/>
                      <a:r>
                        <a:rPr lang="fr-FR" sz="1600" b="0" i="0" dirty="0">
                          <a:solidFill>
                            <a:sysClr val="windowText" lastClr="000000"/>
                          </a:solidFill>
                          <a:effectLst/>
                          <a:latin typeface="Aptos" panose="020B0004020202020204" pitchFamily="34" charset="0"/>
                        </a:rPr>
                        <a:t>99.4 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accent6">
                        <a:lumMod val="20000"/>
                        <a:lumOff val="80000"/>
                      </a:schemeClr>
                    </a:solidFill>
                  </a:tcPr>
                </a:tc>
                <a:extLst>
                  <a:ext uri="{0D108BD9-81ED-4DB2-BD59-A6C34878D82A}">
                    <a16:rowId xmlns:a16="http://schemas.microsoft.com/office/drawing/2014/main" val="4270165661"/>
                  </a:ext>
                </a:extLst>
              </a:tr>
              <a:tr h="410504">
                <a:tc>
                  <a:txBody>
                    <a:bodyPr/>
                    <a:lstStyle/>
                    <a:p>
                      <a:pPr algn="ctr" rtl="0" fontAlgn="base"/>
                      <a:r>
                        <a:rPr lang="fr-FR" sz="1600" b="0" i="1" err="1">
                          <a:solidFill>
                            <a:sysClr val="windowText" lastClr="000000"/>
                          </a:solidFill>
                          <a:effectLst/>
                          <a:latin typeface="Aptos" panose="020B0004020202020204" pitchFamily="34" charset="0"/>
                        </a:rPr>
                        <a:t>Logits</a:t>
                      </a:r>
                      <a:r>
                        <a:rPr lang="fr-FR" sz="1600" b="0" i="1">
                          <a:solidFill>
                            <a:sysClr val="windowText" lastClr="000000"/>
                          </a:solidFill>
                          <a:effectLst/>
                          <a:latin typeface="Aptos" panose="020B0004020202020204" pitchFamily="34" charset="0"/>
                        </a:rPr>
                        <a:t> </a:t>
                      </a:r>
                      <a:endParaRPr lang="fr-FR" sz="2400" b="0" i="1">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l" rtl="0" fontAlgn="base"/>
                      <a:r>
                        <a:rPr lang="fr-FR" sz="1600" b="0" i="0" dirty="0">
                          <a:solidFill>
                            <a:sysClr val="windowText" lastClr="000000"/>
                          </a:solidFill>
                          <a:effectLst/>
                          <a:latin typeface="Aptos" panose="020B0004020202020204" pitchFamily="34" charset="0"/>
                        </a:rPr>
                        <a:t>EMG </a:t>
                      </a:r>
                      <a:r>
                        <a:rPr lang="fr-FR" sz="1600" b="0" i="0" dirty="0" err="1">
                          <a:solidFill>
                            <a:sysClr val="windowText" lastClr="000000"/>
                          </a:solidFill>
                          <a:effectLst/>
                          <a:latin typeface="Aptos" panose="020B0004020202020204" pitchFamily="34" charset="0"/>
                        </a:rPr>
                        <a:t>corrugator</a:t>
                      </a:r>
                      <a:r>
                        <a:rPr lang="fr-FR" sz="1600" b="0" i="0" dirty="0">
                          <a:solidFill>
                            <a:sysClr val="windowText" lastClr="000000"/>
                          </a:solidFill>
                          <a:effectLst/>
                          <a:latin typeface="Aptos" panose="020B0004020202020204" pitchFamily="34" charset="0"/>
                        </a:rPr>
                        <a:t>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rtl="0" fontAlgn="base"/>
                      <a:r>
                        <a:rPr lang="fr-FR" sz="1600" b="0" i="0">
                          <a:solidFill>
                            <a:sysClr val="windowText" lastClr="000000"/>
                          </a:solidFill>
                          <a:effectLst/>
                          <a:latin typeface="Aptos" panose="020B0004020202020204" pitchFamily="34" charset="0"/>
                        </a:rPr>
                        <a:t>52.1 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2250231312"/>
                  </a:ext>
                </a:extLst>
              </a:tr>
              <a:tr h="574705">
                <a:tc rowSpan="4">
                  <a:txBody>
                    <a:bodyPr/>
                    <a:lstStyle/>
                    <a:p>
                      <a:pPr algn="r" rtl="0" fontAlgn="base"/>
                      <a:r>
                        <a:rPr lang="fr-FR" sz="1600" b="0" i="0">
                          <a:solidFill>
                            <a:sysClr val="windowText" lastClr="000000"/>
                          </a:solidFill>
                          <a:effectLst/>
                          <a:latin typeface="Aptos" panose="020B0004020202020204" pitchFamily="34" charset="0"/>
                        </a:rPr>
                        <a:t> </a:t>
                      </a:r>
                    </a:p>
                    <a:p>
                      <a:pPr algn="r" rtl="0" fontAlgn="base"/>
                      <a:r>
                        <a:rPr lang="fr-FR" sz="1600" b="0" i="1">
                          <a:solidFill>
                            <a:sysClr val="windowText" lastClr="000000"/>
                          </a:solidFill>
                          <a:effectLst/>
                          <a:latin typeface="Aptos" panose="020B0004020202020204" pitchFamily="34" charset="0"/>
                        </a:rPr>
                        <a:t> </a:t>
                      </a:r>
                      <a:endParaRPr lang="fr-FR" sz="2400" b="0" i="1">
                        <a:solidFill>
                          <a:sysClr val="windowText" lastClr="000000"/>
                        </a:solidFill>
                        <a:effectLst/>
                      </a:endParaRPr>
                    </a:p>
                    <a:p>
                      <a:pPr algn="r" rtl="0" fontAlgn="base"/>
                      <a:r>
                        <a:rPr lang="fr-FR" sz="1600" b="0" i="1">
                          <a:solidFill>
                            <a:sysClr val="windowText" lastClr="000000"/>
                          </a:solidFill>
                          <a:effectLst/>
                          <a:latin typeface="Aptos" panose="020B0004020202020204" pitchFamily="34" charset="0"/>
                        </a:rPr>
                        <a:t>Attention Transfer </a:t>
                      </a:r>
                      <a:endParaRPr lang="fr-FR" sz="2400" b="0" i="1">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rtl="0" fontAlgn="base"/>
                      <a:r>
                        <a:rPr lang="fr-FR" sz="1600" b="0" i="1" dirty="0">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l" rtl="0" fontAlgn="base"/>
                      <a:r>
                        <a:rPr lang="fr-FR" sz="1600" b="0" i="0">
                          <a:solidFill>
                            <a:sysClr val="windowText" lastClr="000000"/>
                          </a:solidFill>
                          <a:effectLst/>
                          <a:latin typeface="Aptos" panose="020B0004020202020204" pitchFamily="34" charset="0"/>
                        </a:rPr>
                        <a:t>EMG </a:t>
                      </a:r>
                      <a:r>
                        <a:rPr lang="fr-FR" sz="1600" b="0" i="0" err="1">
                          <a:solidFill>
                            <a:sysClr val="windowText" lastClr="000000"/>
                          </a:solidFill>
                          <a:effectLst/>
                          <a:latin typeface="Aptos" panose="020B0004020202020204" pitchFamily="34" charset="0"/>
                        </a:rPr>
                        <a:t>zygomaticus</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rtl="0" fontAlgn="base"/>
                      <a:r>
                        <a:rPr lang="fr-FR" sz="1600" b="0" i="0" dirty="0">
                          <a:solidFill>
                            <a:sysClr val="windowText" lastClr="000000"/>
                          </a:solidFill>
                          <a:effectLst/>
                          <a:latin typeface="Aptos" panose="020B0004020202020204" pitchFamily="34" charset="0"/>
                        </a:rPr>
                        <a:t>51.95 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937722752"/>
                  </a:ext>
                </a:extLst>
              </a:tr>
              <a:tr h="246302">
                <a:tc vMerge="1">
                  <a:txBody>
                    <a:bodyPr/>
                    <a:lstStyle/>
                    <a:p>
                      <a:endParaRPr lang="en-GB"/>
                    </a:p>
                  </a:txBody>
                  <a:tcPr/>
                </a:tc>
                <a:tc>
                  <a:txBody>
                    <a:bodyPr/>
                    <a:lstStyle/>
                    <a:p>
                      <a:pPr algn="l"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dirty="0">
                          <a:solidFill>
                            <a:sysClr val="windowText" lastClr="000000"/>
                          </a:solidFill>
                          <a:effectLst/>
                          <a:latin typeface="Aptos" panose="020B0004020202020204" pitchFamily="34" charset="0"/>
                        </a:rPr>
                        <a:t>EDA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dirty="0">
                          <a:solidFill>
                            <a:sysClr val="windowText" lastClr="000000"/>
                          </a:solidFill>
                          <a:effectLst/>
                          <a:latin typeface="Aptos" panose="020B0004020202020204" pitchFamily="34" charset="0"/>
                        </a:rPr>
                        <a:t>86.10 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accent6">
                        <a:lumMod val="20000"/>
                        <a:lumOff val="80000"/>
                      </a:schemeClr>
                    </a:solidFill>
                  </a:tcPr>
                </a:tc>
                <a:extLst>
                  <a:ext uri="{0D108BD9-81ED-4DB2-BD59-A6C34878D82A}">
                    <a16:rowId xmlns:a16="http://schemas.microsoft.com/office/drawing/2014/main" val="3093819035"/>
                  </a:ext>
                </a:extLst>
              </a:tr>
              <a:tr h="246302">
                <a:tc vMerge="1">
                  <a:txBody>
                    <a:bodyPr/>
                    <a:lstStyle/>
                    <a:p>
                      <a:endParaRPr lang="en-GB"/>
                    </a:p>
                  </a:txBody>
                  <a:tcPr/>
                </a:tc>
                <a:tc>
                  <a:txBody>
                    <a:bodyPr/>
                    <a:lstStyle/>
                    <a:p>
                      <a:pPr algn="ctr" rtl="0" fontAlgn="base"/>
                      <a:r>
                        <a:rPr lang="fr-FR" sz="1600" b="1" i="1" err="1">
                          <a:solidFill>
                            <a:sysClr val="windowText" lastClr="000000"/>
                          </a:solidFill>
                          <a:effectLst/>
                          <a:latin typeface="Aptos" panose="020B0004020202020204" pitchFamily="34" charset="0"/>
                        </a:rPr>
                        <a:t>Student</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ECG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70.24 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606298204"/>
                  </a:ext>
                </a:extLst>
              </a:tr>
              <a:tr h="410504">
                <a:tc vMerge="1">
                  <a:txBody>
                    <a:bodyPr/>
                    <a:lstStyle/>
                    <a:p>
                      <a:endParaRPr lang="en-GB"/>
                    </a:p>
                  </a:txBody>
                  <a:tcPr/>
                </a:tc>
                <a:tc>
                  <a:txBody>
                    <a:bodyPr/>
                    <a:lstStyle/>
                    <a:p>
                      <a:pPr algn="l"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rtl="0" fontAlgn="base"/>
                      <a:r>
                        <a:rPr lang="fr-FR" sz="1600" b="0" i="0">
                          <a:solidFill>
                            <a:sysClr val="windowText" lastClr="000000"/>
                          </a:solidFill>
                          <a:effectLst/>
                          <a:latin typeface="Aptos" panose="020B0004020202020204" pitchFamily="34" charset="0"/>
                        </a:rPr>
                        <a:t>EMG </a:t>
                      </a:r>
                      <a:r>
                        <a:rPr lang="fr-FR" sz="1600" b="0" i="0" err="1">
                          <a:solidFill>
                            <a:sysClr val="windowText" lastClr="000000"/>
                          </a:solidFill>
                          <a:effectLst/>
                          <a:latin typeface="Aptos" panose="020B0004020202020204" pitchFamily="34" charset="0"/>
                        </a:rPr>
                        <a:t>corrugator</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rtl="0" fontAlgn="base"/>
                      <a:r>
                        <a:rPr lang="fr-FR" sz="1600" b="0" i="0" dirty="0">
                          <a:solidFill>
                            <a:sysClr val="windowText" lastClr="000000"/>
                          </a:solidFill>
                          <a:effectLst/>
                          <a:latin typeface="Aptos" panose="020B0004020202020204" pitchFamily="34" charset="0"/>
                        </a:rPr>
                        <a:t>77.55 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233821"/>
                  </a:ext>
                </a:extLst>
              </a:tr>
            </a:tbl>
          </a:graphicData>
        </a:graphic>
      </p:graphicFrame>
      <p:sp>
        <p:nvSpPr>
          <p:cNvPr id="4" name="TextBox 3">
            <a:extLst>
              <a:ext uri="{FF2B5EF4-FFF2-40B4-BE49-F238E27FC236}">
                <a16:creationId xmlns:a16="http://schemas.microsoft.com/office/drawing/2014/main" id="{885D5E9D-0230-8E48-8F7C-C8C62733BCA8}"/>
              </a:ext>
            </a:extLst>
          </p:cNvPr>
          <p:cNvSpPr txBox="1"/>
          <p:nvPr/>
        </p:nvSpPr>
        <p:spPr>
          <a:xfrm>
            <a:off x="6828639" y="2491838"/>
            <a:ext cx="5058561" cy="2031325"/>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Ø"/>
            </a:pPr>
            <a:r>
              <a:rPr lang="en-GB" dirty="0"/>
              <a:t>Implementing </a:t>
            </a:r>
            <a:r>
              <a:rPr lang="en-GB" b="1" dirty="0"/>
              <a:t>Knowledge Distillation</a:t>
            </a:r>
            <a:r>
              <a:rPr lang="en-GB" dirty="0"/>
              <a:t> improves the prediction accuracy of pain levels.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Attention Transfer</a:t>
            </a:r>
            <a:r>
              <a:rPr lang="en-GB" dirty="0"/>
              <a:t> is more effective than Logits in enhancing the model's performance for pain level prediction.</a:t>
            </a:r>
          </a:p>
        </p:txBody>
      </p:sp>
    </p:spTree>
    <p:extLst>
      <p:ext uri="{BB962C8B-B14F-4D97-AF65-F5344CB8AC3E}">
        <p14:creationId xmlns:p14="http://schemas.microsoft.com/office/powerpoint/2010/main" val="600289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F19DBE88-BD7E-F743-87A4-CBA7C484EF31}"/>
              </a:ext>
            </a:extLst>
          </p:cNvPr>
          <p:cNvSpPr txBox="1"/>
          <p:nvPr/>
        </p:nvSpPr>
        <p:spPr>
          <a:xfrm>
            <a:off x="0" y="0"/>
            <a:ext cx="12192000" cy="1061253"/>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760"/>
              </a:lnSpc>
              <a:spcBef>
                <a:spcPct val="0"/>
              </a:spcBef>
            </a:pPr>
            <a:r>
              <a:rPr lang="en-US" sz="3600">
                <a:solidFill>
                  <a:srgbClr val="000000"/>
                </a:solidFill>
                <a:latin typeface="IBM Plex Sans"/>
              </a:rPr>
              <a:t>III. </a:t>
            </a:r>
            <a:r>
              <a:rPr lang="en-US" sz="3600" b="1">
                <a:solidFill>
                  <a:srgbClr val="000000"/>
                </a:solidFill>
                <a:latin typeface="IBM Plex Sans"/>
              </a:rPr>
              <a:t>Results</a:t>
            </a:r>
            <a:r>
              <a:rPr lang="en-US" sz="3600">
                <a:solidFill>
                  <a:srgbClr val="000000"/>
                </a:solidFill>
                <a:latin typeface="IBM Plex Sans"/>
              </a:rPr>
              <a:t> and Perspectives </a:t>
            </a:r>
            <a:r>
              <a:rPr lang="en-US" sz="6000">
                <a:solidFill>
                  <a:srgbClr val="000000"/>
                </a:solidFill>
                <a:latin typeface="IBM Plex Sans"/>
              </a:rPr>
              <a:t> </a:t>
            </a:r>
          </a:p>
        </p:txBody>
      </p:sp>
      <p:sp>
        <p:nvSpPr>
          <p:cNvPr id="17" name="ZoneTexte 23">
            <a:extLst>
              <a:ext uri="{FF2B5EF4-FFF2-40B4-BE49-F238E27FC236}">
                <a16:creationId xmlns:a16="http://schemas.microsoft.com/office/drawing/2014/main" id="{8C335F8A-3955-1170-A033-143F07B84F4D}"/>
              </a:ext>
            </a:extLst>
          </p:cNvPr>
          <p:cNvSpPr txBox="1"/>
          <p:nvPr/>
        </p:nvSpPr>
        <p:spPr>
          <a:xfrm>
            <a:off x="1232581" y="1061253"/>
            <a:ext cx="9726838"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Utility of pre-processing physiological signals</a:t>
            </a:r>
          </a:p>
        </p:txBody>
      </p:sp>
      <p:sp>
        <p:nvSpPr>
          <p:cNvPr id="21" name="ZoneTexte 16">
            <a:extLst>
              <a:ext uri="{FF2B5EF4-FFF2-40B4-BE49-F238E27FC236}">
                <a16:creationId xmlns:a16="http://schemas.microsoft.com/office/drawing/2014/main" id="{F5998551-627D-6C40-EDEF-0D01CCC548DF}"/>
              </a:ext>
            </a:extLst>
          </p:cNvPr>
          <p:cNvSpPr txBox="1"/>
          <p:nvPr/>
        </p:nvSpPr>
        <p:spPr>
          <a:xfrm>
            <a:off x="11287370" y="6470277"/>
            <a:ext cx="885818"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17/22</a:t>
            </a:r>
            <a:endParaRPr lang="fr-FR" dirty="0">
              <a:latin typeface="IBM Plex Sans" panose="020B0503050203000203" pitchFamily="34" charset="0"/>
            </a:endParaRPr>
          </a:p>
        </p:txBody>
      </p:sp>
      <p:graphicFrame>
        <p:nvGraphicFramePr>
          <p:cNvPr id="3" name="Table 2">
            <a:extLst>
              <a:ext uri="{FF2B5EF4-FFF2-40B4-BE49-F238E27FC236}">
                <a16:creationId xmlns:a16="http://schemas.microsoft.com/office/drawing/2014/main" id="{4F006983-13D8-AA4E-8138-0FED15CEDDFB}"/>
              </a:ext>
            </a:extLst>
          </p:cNvPr>
          <p:cNvGraphicFramePr>
            <a:graphicFrameLocks noGrp="1"/>
          </p:cNvGraphicFramePr>
          <p:nvPr>
            <p:extLst>
              <p:ext uri="{D42A27DB-BD31-4B8C-83A1-F6EECF244321}">
                <p14:modId xmlns:p14="http://schemas.microsoft.com/office/powerpoint/2010/main" val="2719815966"/>
              </p:ext>
            </p:extLst>
          </p:nvPr>
        </p:nvGraphicFramePr>
        <p:xfrm>
          <a:off x="304800" y="1557336"/>
          <a:ext cx="6213446" cy="4988442"/>
        </p:xfrm>
        <a:graphic>
          <a:graphicData uri="http://schemas.openxmlformats.org/drawingml/2006/table">
            <a:tbl>
              <a:tblPr/>
              <a:tblGrid>
                <a:gridCol w="1393310">
                  <a:extLst>
                    <a:ext uri="{9D8B030D-6E8A-4147-A177-3AD203B41FA5}">
                      <a16:colId xmlns:a16="http://schemas.microsoft.com/office/drawing/2014/main" val="321927954"/>
                    </a:ext>
                  </a:extLst>
                </a:gridCol>
                <a:gridCol w="1493240">
                  <a:extLst>
                    <a:ext uri="{9D8B030D-6E8A-4147-A177-3AD203B41FA5}">
                      <a16:colId xmlns:a16="http://schemas.microsoft.com/office/drawing/2014/main" val="642205592"/>
                    </a:ext>
                  </a:extLst>
                </a:gridCol>
                <a:gridCol w="1828800">
                  <a:extLst>
                    <a:ext uri="{9D8B030D-6E8A-4147-A177-3AD203B41FA5}">
                      <a16:colId xmlns:a16="http://schemas.microsoft.com/office/drawing/2014/main" val="3904999302"/>
                    </a:ext>
                  </a:extLst>
                </a:gridCol>
                <a:gridCol w="1498096">
                  <a:extLst>
                    <a:ext uri="{9D8B030D-6E8A-4147-A177-3AD203B41FA5}">
                      <a16:colId xmlns:a16="http://schemas.microsoft.com/office/drawing/2014/main" val="1942833208"/>
                    </a:ext>
                  </a:extLst>
                </a:gridCol>
              </a:tblGrid>
              <a:tr h="246302">
                <a:tc rowSpan="2" gridSpan="2">
                  <a:txBody>
                    <a:bodyPr/>
                    <a:lstStyle/>
                    <a:p>
                      <a:pPr algn="ctr" rtl="0" fontAlgn="base"/>
                      <a:r>
                        <a:rPr lang="fr-FR" sz="1800" b="0" i="0" dirty="0">
                          <a:solidFill>
                            <a:sysClr val="windowText" lastClr="000000"/>
                          </a:solidFill>
                          <a:effectLst/>
                          <a:highlight>
                            <a:srgbClr val="FFFFFF"/>
                          </a:highlight>
                          <a:latin typeface="Aptos" panose="020B0004020202020204" pitchFamily="34" charset="0"/>
                        </a:rPr>
                        <a:t> </a:t>
                      </a:r>
                    </a:p>
                  </a:txBody>
                  <a:tcPr marL="82101" marR="82101" marT="41050" marB="4105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rowSpan="2" hMerge="1">
                  <a:txBody>
                    <a:bodyPr/>
                    <a:lstStyle/>
                    <a:p>
                      <a:endParaRPr lang="en-GB"/>
                    </a:p>
                  </a:txBody>
                  <a:tcPr/>
                </a:tc>
                <a:tc gridSpan="2">
                  <a:txBody>
                    <a:bodyPr/>
                    <a:lstStyle/>
                    <a:p>
                      <a:pPr algn="ctr" rtl="0" fontAlgn="base"/>
                      <a:r>
                        <a:rPr lang="fr-FR" sz="1600" b="1" i="1" dirty="0">
                          <a:solidFill>
                            <a:sysClr val="windowText" lastClr="000000"/>
                          </a:solidFill>
                          <a:effectLst/>
                          <a:highlight>
                            <a:srgbClr val="FFFFFF"/>
                          </a:highlight>
                          <a:latin typeface="Aptos" panose="020B0004020202020204" pitchFamily="34" charset="0"/>
                        </a:rPr>
                        <a:t>Evaluation T0 v T4,  PAN</a:t>
                      </a:r>
                      <a:endParaRPr lang="fr-FR" sz="2400" b="1" i="1" dirty="0">
                        <a:solidFill>
                          <a:sysClr val="windowText" lastClr="000000"/>
                        </a:solidFill>
                        <a:effectLst/>
                        <a:highlight>
                          <a:srgbClr val="FFFFFF"/>
                        </a:highlight>
                      </a:endParaRPr>
                    </a:p>
                  </a:txBody>
                  <a:tcPr marL="82101" marR="82101" marT="41050" marB="41050" anchor="ctr">
                    <a:lnL>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extLst>
                  <a:ext uri="{0D108BD9-81ED-4DB2-BD59-A6C34878D82A}">
                    <a16:rowId xmlns:a16="http://schemas.microsoft.com/office/drawing/2014/main" val="2056792866"/>
                  </a:ext>
                </a:extLst>
              </a:tr>
              <a:tr h="246302">
                <a:tc gridSpan="2" vMerge="1">
                  <a:txBody>
                    <a:bodyPr/>
                    <a:lstStyle/>
                    <a:p>
                      <a:endParaRPr lang="en-GB"/>
                    </a:p>
                  </a:txBody>
                  <a:tcPr/>
                </a:tc>
                <a:tc hMerge="1" vMerge="1">
                  <a:txBody>
                    <a:bodyPr/>
                    <a:lstStyle/>
                    <a:p>
                      <a:endParaRPr lang="en-GB"/>
                    </a:p>
                  </a:txBody>
                  <a:tcPr/>
                </a:tc>
                <a:tc>
                  <a:txBody>
                    <a:bodyPr/>
                    <a:lstStyle/>
                    <a:p>
                      <a:pPr algn="l" rtl="0" fontAlgn="base"/>
                      <a:r>
                        <a:rPr lang="fr-FR" sz="1600" b="1" i="0" err="1">
                          <a:solidFill>
                            <a:sysClr val="windowText" lastClr="000000"/>
                          </a:solidFill>
                          <a:effectLst/>
                          <a:latin typeface="Aptos" panose="020B0004020202020204" pitchFamily="34" charset="0"/>
                        </a:rPr>
                        <a:t>Modalities</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fr-FR" sz="1600" b="0" i="0" dirty="0">
                          <a:solidFill>
                            <a:sysClr val="windowText" lastClr="000000"/>
                          </a:solidFill>
                          <a:effectLst/>
                          <a:latin typeface="Aptos" panose="020B0004020202020204" pitchFamily="34" charset="0"/>
                        </a:rPr>
                        <a:t>Validation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319060"/>
                  </a:ext>
                </a:extLst>
              </a:tr>
              <a:tr h="246302">
                <a:tc>
                  <a:txBody>
                    <a:bodyPr/>
                    <a:lstStyle/>
                    <a:p>
                      <a:pPr algn="r" rtl="0" fontAlgn="base"/>
                      <a:r>
                        <a:rPr lang="fr-FR" sz="1600" b="0" i="1">
                          <a:solidFill>
                            <a:sysClr val="windowText" lastClr="000000"/>
                          </a:solidFill>
                          <a:effectLst/>
                          <a:highlight>
                            <a:srgbClr val="FFFFFF"/>
                          </a:highligh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l" rtl="0" fontAlgn="base"/>
                      <a:r>
                        <a:rPr lang="fr-FR" sz="1600" b="0" i="1" dirty="0">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EDA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84.07 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666411333"/>
                  </a:ext>
                </a:extLst>
              </a:tr>
              <a:tr h="246302">
                <a:tc>
                  <a:txBody>
                    <a:bodyPr/>
                    <a:lstStyle/>
                    <a:p>
                      <a:pPr algn="ctr" rtl="0" fontAlgn="base"/>
                      <a:r>
                        <a:rPr lang="fr-FR" sz="1600" b="1" i="1">
                          <a:solidFill>
                            <a:sysClr val="windowText" lastClr="000000"/>
                          </a:solidFill>
                          <a:effectLst/>
                          <a:highlight>
                            <a:srgbClr val="FFFFFF"/>
                          </a:highligh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ctr" rtl="0" fontAlgn="base"/>
                      <a:r>
                        <a:rPr lang="fr-FR" sz="1600" b="1" i="1">
                          <a:solidFill>
                            <a:sysClr val="windowText" lastClr="000000"/>
                          </a:solidFill>
                          <a:effectLst/>
                          <a:latin typeface="Aptos" panose="020B0004020202020204" pitchFamily="34" charset="0"/>
                        </a:rPr>
                        <a:t>Teacher</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ECG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70.43 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311652507"/>
                  </a:ext>
                </a:extLst>
              </a:tr>
              <a:tr h="410504">
                <a:tc>
                  <a:txBody>
                    <a:bodyPr/>
                    <a:lstStyle/>
                    <a:p>
                      <a:pPr algn="ctr" rtl="0" fontAlgn="base"/>
                      <a:r>
                        <a:rPr lang="fr-FR" sz="1600" b="0" i="1">
                          <a:solidFill>
                            <a:sysClr val="windowText" lastClr="000000"/>
                          </a:solidFill>
                          <a:effectLst/>
                          <a:highlight>
                            <a:srgbClr val="FFFFFF"/>
                          </a:highligh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ctr"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EMG corrugator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54.69 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920518774"/>
                  </a:ext>
                </a:extLst>
              </a:tr>
              <a:tr h="574705">
                <a:tc>
                  <a:txBody>
                    <a:bodyPr/>
                    <a:lstStyle/>
                    <a:p>
                      <a:pPr algn="ctr" rtl="0" fontAlgn="base"/>
                      <a:r>
                        <a:rPr lang="fr-FR" sz="1600" b="0" i="1">
                          <a:solidFill>
                            <a:sysClr val="windowText" lastClr="000000"/>
                          </a:solidFill>
                          <a:effectLst/>
                          <a:highlight>
                            <a:srgbClr val="FFFFFF"/>
                          </a:highligh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rgbClr val="FFFFFF"/>
                    </a:solidFill>
                  </a:tcPr>
                </a:tc>
                <a:tc>
                  <a:txBody>
                    <a:bodyPr/>
                    <a:lstStyle/>
                    <a:p>
                      <a:pPr algn="ctr"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EMG zygomaticus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55.63 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2177608400"/>
                  </a:ext>
                </a:extLst>
              </a:tr>
              <a:tr h="246302">
                <a:tc>
                  <a:txBody>
                    <a:bodyPr/>
                    <a:lstStyle/>
                    <a:p>
                      <a:pPr algn="l"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l" rtl="0" fontAlgn="base"/>
                      <a:r>
                        <a:rPr lang="fr-FR" sz="1600" b="0" i="0">
                          <a:solidFill>
                            <a:sysClr val="windowText" lastClr="000000"/>
                          </a:solidFill>
                          <a:effectLst/>
                          <a:latin typeface="Aptos" panose="020B0004020202020204" pitchFamily="34" charset="0"/>
                        </a:rPr>
                        <a:t>EDA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rtl="0" fontAlgn="base"/>
                      <a:r>
                        <a:rPr lang="fr-FR" sz="1600" b="0" i="0" dirty="0">
                          <a:solidFill>
                            <a:sysClr val="windowText" lastClr="000000"/>
                          </a:solidFill>
                          <a:effectLst/>
                          <a:latin typeface="Aptos" panose="020B0004020202020204" pitchFamily="34" charset="0"/>
                        </a:rPr>
                        <a:t>84.07 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3560118690"/>
                  </a:ext>
                </a:extLst>
              </a:tr>
              <a:tr h="246302">
                <a:tc>
                  <a:txBody>
                    <a:bodyPr/>
                    <a:lstStyle/>
                    <a:p>
                      <a:pPr algn="l" rtl="0" fontAlgn="base"/>
                      <a:r>
                        <a:rPr lang="fr-FR" sz="1600" b="1"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1" i="1" dirty="0" err="1">
                          <a:solidFill>
                            <a:sysClr val="windowText" lastClr="000000"/>
                          </a:solidFill>
                          <a:effectLst/>
                          <a:latin typeface="Aptos" panose="020B0004020202020204" pitchFamily="34" charset="0"/>
                        </a:rPr>
                        <a:t>Student</a:t>
                      </a:r>
                      <a:r>
                        <a:rPr lang="fr-FR" sz="1600" b="0" i="0" dirty="0">
                          <a:solidFill>
                            <a:sysClr val="windowText" lastClr="000000"/>
                          </a:solidFill>
                          <a:effectLst/>
                          <a:latin typeface="Aptos" panose="020B0004020202020204" pitchFamily="34" charset="0"/>
                        </a:rPr>
                        <a:t>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l" rtl="0" fontAlgn="base"/>
                      <a:r>
                        <a:rPr lang="fr-FR" sz="1600" b="0" i="0">
                          <a:solidFill>
                            <a:sysClr val="windowText" lastClr="000000"/>
                          </a:solidFill>
                          <a:effectLst/>
                          <a:latin typeface="Aptos" panose="020B0004020202020204" pitchFamily="34" charset="0"/>
                        </a:rPr>
                        <a:t>ECG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rtl="0" fontAlgn="base"/>
                      <a:r>
                        <a:rPr lang="fr-FR" sz="1600" b="0" i="0" dirty="0">
                          <a:solidFill>
                            <a:sysClr val="windowText" lastClr="000000"/>
                          </a:solidFill>
                          <a:effectLst/>
                          <a:latin typeface="Aptos" panose="020B0004020202020204" pitchFamily="34" charset="0"/>
                        </a:rPr>
                        <a:t>65.75 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accent6">
                        <a:lumMod val="20000"/>
                        <a:lumOff val="80000"/>
                      </a:schemeClr>
                    </a:solidFill>
                  </a:tcPr>
                </a:tc>
                <a:extLst>
                  <a:ext uri="{0D108BD9-81ED-4DB2-BD59-A6C34878D82A}">
                    <a16:rowId xmlns:a16="http://schemas.microsoft.com/office/drawing/2014/main" val="4270165661"/>
                  </a:ext>
                </a:extLst>
              </a:tr>
              <a:tr h="410504">
                <a:tc>
                  <a:txBody>
                    <a:bodyPr/>
                    <a:lstStyle/>
                    <a:p>
                      <a:pPr algn="ctr" rtl="0" fontAlgn="base"/>
                      <a:r>
                        <a:rPr lang="fr-FR" sz="1600" b="0" i="1" err="1">
                          <a:solidFill>
                            <a:sysClr val="windowText" lastClr="000000"/>
                          </a:solidFill>
                          <a:effectLst/>
                          <a:latin typeface="Aptos" panose="020B0004020202020204" pitchFamily="34" charset="0"/>
                        </a:rPr>
                        <a:t>Logits</a:t>
                      </a:r>
                      <a:r>
                        <a:rPr lang="fr-FR" sz="1600" b="0" i="1">
                          <a:solidFill>
                            <a:sysClr val="windowText" lastClr="000000"/>
                          </a:solidFill>
                          <a:effectLst/>
                          <a:latin typeface="Aptos" panose="020B0004020202020204" pitchFamily="34" charset="0"/>
                        </a:rPr>
                        <a:t> </a:t>
                      </a:r>
                      <a:endParaRPr lang="fr-FR" sz="2400" b="0" i="1">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l" rtl="0" fontAlgn="base"/>
                      <a:r>
                        <a:rPr lang="fr-FR" sz="1600" b="0" i="0" dirty="0">
                          <a:solidFill>
                            <a:sysClr val="windowText" lastClr="000000"/>
                          </a:solidFill>
                          <a:effectLst/>
                          <a:latin typeface="Aptos" panose="020B0004020202020204" pitchFamily="34" charset="0"/>
                        </a:rPr>
                        <a:t>EMG </a:t>
                      </a:r>
                      <a:r>
                        <a:rPr lang="fr-FR" sz="1600" b="0" i="0" dirty="0" err="1">
                          <a:solidFill>
                            <a:sysClr val="windowText" lastClr="000000"/>
                          </a:solidFill>
                          <a:effectLst/>
                          <a:latin typeface="Aptos" panose="020B0004020202020204" pitchFamily="34" charset="0"/>
                        </a:rPr>
                        <a:t>corrugator</a:t>
                      </a:r>
                      <a:r>
                        <a:rPr lang="fr-FR" sz="1600" b="0" i="0" dirty="0">
                          <a:solidFill>
                            <a:sysClr val="windowText" lastClr="000000"/>
                          </a:solidFill>
                          <a:effectLst/>
                          <a:latin typeface="Aptos" panose="020B0004020202020204" pitchFamily="34" charset="0"/>
                        </a:rPr>
                        <a:t>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rtl="0" fontAlgn="base"/>
                      <a:r>
                        <a:rPr lang="fr-FR" sz="1600" b="0" i="0">
                          <a:solidFill>
                            <a:sysClr val="windowText" lastClr="000000"/>
                          </a:solidFill>
                          <a:effectLst/>
                          <a:latin typeface="Aptos" panose="020B0004020202020204" pitchFamily="34" charset="0"/>
                        </a:rPr>
                        <a:t>52.1 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2250231312"/>
                  </a:ext>
                </a:extLst>
              </a:tr>
              <a:tr h="574705">
                <a:tc rowSpan="4">
                  <a:txBody>
                    <a:bodyPr/>
                    <a:lstStyle/>
                    <a:p>
                      <a:pPr algn="r" rtl="0" fontAlgn="base"/>
                      <a:r>
                        <a:rPr lang="fr-FR" sz="1600" b="0" i="0">
                          <a:solidFill>
                            <a:sysClr val="windowText" lastClr="000000"/>
                          </a:solidFill>
                          <a:effectLst/>
                          <a:latin typeface="Aptos" panose="020B0004020202020204" pitchFamily="34" charset="0"/>
                        </a:rPr>
                        <a:t> </a:t>
                      </a:r>
                    </a:p>
                    <a:p>
                      <a:pPr algn="r" rtl="0" fontAlgn="base"/>
                      <a:r>
                        <a:rPr lang="fr-FR" sz="1600" b="0" i="1">
                          <a:solidFill>
                            <a:sysClr val="windowText" lastClr="000000"/>
                          </a:solidFill>
                          <a:effectLst/>
                          <a:latin typeface="Aptos" panose="020B0004020202020204" pitchFamily="34" charset="0"/>
                        </a:rPr>
                        <a:t> </a:t>
                      </a:r>
                      <a:endParaRPr lang="fr-FR" sz="2400" b="0" i="1">
                        <a:solidFill>
                          <a:sysClr val="windowText" lastClr="000000"/>
                        </a:solidFill>
                        <a:effectLst/>
                      </a:endParaRPr>
                    </a:p>
                    <a:p>
                      <a:pPr algn="r" rtl="0" fontAlgn="base"/>
                      <a:r>
                        <a:rPr lang="fr-FR" sz="1600" b="0" i="1">
                          <a:solidFill>
                            <a:sysClr val="windowText" lastClr="000000"/>
                          </a:solidFill>
                          <a:effectLst/>
                          <a:latin typeface="Aptos" panose="020B0004020202020204" pitchFamily="34" charset="0"/>
                        </a:rPr>
                        <a:t>Attention Transfer </a:t>
                      </a:r>
                      <a:endParaRPr lang="fr-FR" sz="2400" b="0" i="1">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rtl="0" fontAlgn="base"/>
                      <a:r>
                        <a:rPr lang="fr-FR" sz="1600" b="0" i="1" dirty="0">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l" rtl="0" fontAlgn="base"/>
                      <a:r>
                        <a:rPr lang="fr-FR" sz="1600" b="0" i="0">
                          <a:solidFill>
                            <a:sysClr val="windowText" lastClr="000000"/>
                          </a:solidFill>
                          <a:effectLst/>
                          <a:latin typeface="Aptos" panose="020B0004020202020204" pitchFamily="34" charset="0"/>
                        </a:rPr>
                        <a:t>EMG </a:t>
                      </a:r>
                      <a:r>
                        <a:rPr lang="fr-FR" sz="1600" b="0" i="0" err="1">
                          <a:solidFill>
                            <a:sysClr val="windowText" lastClr="000000"/>
                          </a:solidFill>
                          <a:effectLst/>
                          <a:latin typeface="Aptos" panose="020B0004020202020204" pitchFamily="34" charset="0"/>
                        </a:rPr>
                        <a:t>zygomaticus</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tc>
                  <a:txBody>
                    <a:bodyPr/>
                    <a:lstStyle/>
                    <a:p>
                      <a:pPr algn="ctr" rtl="0" fontAlgn="base"/>
                      <a:r>
                        <a:rPr lang="fr-FR" sz="1600" b="0" i="0" dirty="0">
                          <a:solidFill>
                            <a:sysClr val="windowText" lastClr="000000"/>
                          </a:solidFill>
                          <a:effectLst/>
                          <a:latin typeface="Aptos" panose="020B0004020202020204" pitchFamily="34" charset="0"/>
                        </a:rPr>
                        <a:t>51.95 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bg1">
                        <a:lumMod val="95000"/>
                      </a:schemeClr>
                    </a:solidFill>
                  </a:tcPr>
                </a:tc>
                <a:extLst>
                  <a:ext uri="{0D108BD9-81ED-4DB2-BD59-A6C34878D82A}">
                    <a16:rowId xmlns:a16="http://schemas.microsoft.com/office/drawing/2014/main" val="1937722752"/>
                  </a:ext>
                </a:extLst>
              </a:tr>
              <a:tr h="246302">
                <a:tc vMerge="1">
                  <a:txBody>
                    <a:bodyPr/>
                    <a:lstStyle/>
                    <a:p>
                      <a:endParaRPr lang="en-GB"/>
                    </a:p>
                  </a:txBody>
                  <a:tcPr/>
                </a:tc>
                <a:tc>
                  <a:txBody>
                    <a:bodyPr/>
                    <a:lstStyle/>
                    <a:p>
                      <a:pPr algn="l"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dirty="0">
                          <a:solidFill>
                            <a:sysClr val="windowText" lastClr="000000"/>
                          </a:solidFill>
                          <a:effectLst/>
                          <a:latin typeface="Aptos" panose="020B0004020202020204" pitchFamily="34" charset="0"/>
                        </a:rPr>
                        <a:t>EDA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dirty="0">
                          <a:solidFill>
                            <a:sysClr val="windowText" lastClr="000000"/>
                          </a:solidFill>
                          <a:effectLst/>
                          <a:latin typeface="Aptos" panose="020B0004020202020204" pitchFamily="34" charset="0"/>
                        </a:rPr>
                        <a:t>86.43 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solidFill>
                      <a:schemeClr val="accent6">
                        <a:lumMod val="20000"/>
                        <a:lumOff val="80000"/>
                      </a:schemeClr>
                    </a:solidFill>
                  </a:tcPr>
                </a:tc>
                <a:extLst>
                  <a:ext uri="{0D108BD9-81ED-4DB2-BD59-A6C34878D82A}">
                    <a16:rowId xmlns:a16="http://schemas.microsoft.com/office/drawing/2014/main" val="3093819035"/>
                  </a:ext>
                </a:extLst>
              </a:tr>
              <a:tr h="246302">
                <a:tc vMerge="1">
                  <a:txBody>
                    <a:bodyPr/>
                    <a:lstStyle/>
                    <a:p>
                      <a:endParaRPr lang="en-GB"/>
                    </a:p>
                  </a:txBody>
                  <a:tcPr/>
                </a:tc>
                <a:tc>
                  <a:txBody>
                    <a:bodyPr/>
                    <a:lstStyle/>
                    <a:p>
                      <a:pPr algn="ctr" rtl="0" fontAlgn="base"/>
                      <a:r>
                        <a:rPr lang="fr-FR" sz="1600" b="1" i="1" err="1">
                          <a:solidFill>
                            <a:sysClr val="windowText" lastClr="000000"/>
                          </a:solidFill>
                          <a:effectLst/>
                          <a:latin typeface="Aptos" panose="020B0004020202020204" pitchFamily="34" charset="0"/>
                        </a:rPr>
                        <a:t>Student</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a:solidFill>
                            <a:sysClr val="windowText" lastClr="000000"/>
                          </a:solidFill>
                          <a:effectLst/>
                          <a:latin typeface="Aptos" panose="020B0004020202020204" pitchFamily="34" charset="0"/>
                        </a:rPr>
                        <a:t>ECG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a:solidFill>
                            <a:sysClr val="windowText" lastClr="000000"/>
                          </a:solidFill>
                          <a:effectLst/>
                          <a:latin typeface="Aptos" panose="020B0004020202020204" pitchFamily="34" charset="0"/>
                        </a:rPr>
                        <a:t>70.24 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606298204"/>
                  </a:ext>
                </a:extLst>
              </a:tr>
              <a:tr h="410504">
                <a:tc vMerge="1">
                  <a:txBody>
                    <a:bodyPr/>
                    <a:lstStyle/>
                    <a:p>
                      <a:endParaRPr lang="en-GB"/>
                    </a:p>
                  </a:txBody>
                  <a:tcPr/>
                </a:tc>
                <a:tc>
                  <a:txBody>
                    <a:bodyPr/>
                    <a:lstStyle/>
                    <a:p>
                      <a:pPr algn="l" rtl="0" fontAlgn="base"/>
                      <a:r>
                        <a:rPr lang="fr-FR" sz="1600" b="0" i="1">
                          <a:solidFill>
                            <a:sysClr val="windowText" lastClr="000000"/>
                          </a:solidFill>
                          <a:effectLst/>
                          <a:latin typeface="Aptos" panose="020B0004020202020204" pitchFamily="34" charset="0"/>
                        </a:rPr>
                        <a:t> </a:t>
                      </a: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rtl="0" fontAlgn="base"/>
                      <a:r>
                        <a:rPr lang="fr-FR" sz="1600" b="0" i="0">
                          <a:solidFill>
                            <a:sysClr val="windowText" lastClr="000000"/>
                          </a:solidFill>
                          <a:effectLst/>
                          <a:latin typeface="Aptos" panose="020B0004020202020204" pitchFamily="34" charset="0"/>
                        </a:rPr>
                        <a:t>EMG </a:t>
                      </a:r>
                      <a:r>
                        <a:rPr lang="fr-FR" sz="1600" b="0" i="0" err="1">
                          <a:solidFill>
                            <a:sysClr val="windowText" lastClr="000000"/>
                          </a:solidFill>
                          <a:effectLst/>
                          <a:latin typeface="Aptos" panose="020B0004020202020204" pitchFamily="34" charset="0"/>
                        </a:rPr>
                        <a:t>corrugator</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ctr" rtl="0" fontAlgn="base"/>
                      <a:r>
                        <a:rPr lang="fr-FR" sz="1600" b="0" i="0" dirty="0">
                          <a:solidFill>
                            <a:sysClr val="windowText" lastClr="000000"/>
                          </a:solidFill>
                          <a:effectLst/>
                          <a:latin typeface="Aptos" panose="020B0004020202020204" pitchFamily="34" charset="0"/>
                        </a:rPr>
                        <a:t>77.55 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4233821"/>
                  </a:ext>
                </a:extLst>
              </a:tr>
            </a:tbl>
          </a:graphicData>
        </a:graphic>
      </p:graphicFrame>
      <p:sp>
        <p:nvSpPr>
          <p:cNvPr id="4" name="TextBox 3">
            <a:extLst>
              <a:ext uri="{FF2B5EF4-FFF2-40B4-BE49-F238E27FC236}">
                <a16:creationId xmlns:a16="http://schemas.microsoft.com/office/drawing/2014/main" id="{885D5E9D-0230-8E48-8F7C-C8C62733BCA8}"/>
              </a:ext>
            </a:extLst>
          </p:cNvPr>
          <p:cNvSpPr txBox="1"/>
          <p:nvPr/>
        </p:nvSpPr>
        <p:spPr>
          <a:xfrm>
            <a:off x="6828639" y="2491838"/>
            <a:ext cx="5058561" cy="2585323"/>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Ø"/>
            </a:pPr>
            <a:r>
              <a:rPr lang="en-GB" dirty="0"/>
              <a:t>Implementing Knowledge Distillation improves the prediction accuracy of pain levels.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Attention Transfer is more effective than Logits in enhancing the model's performance for pain level prediction.</a:t>
            </a:r>
            <a:br>
              <a:rPr lang="en-GB" dirty="0"/>
            </a:br>
            <a:endParaRPr lang="en-GB" dirty="0"/>
          </a:p>
          <a:p>
            <a:pPr marL="285750" indent="-285750">
              <a:buFont typeface="Wingdings" panose="05000000000000000000" pitchFamily="2" charset="2"/>
              <a:buChar char="Ø"/>
            </a:pPr>
            <a:r>
              <a:rPr lang="en-GB" b="1" dirty="0"/>
              <a:t>ECG</a:t>
            </a:r>
            <a:r>
              <a:rPr lang="en-GB" dirty="0"/>
              <a:t> signals need pre-processing prior to their utilization in a DL model.</a:t>
            </a:r>
          </a:p>
        </p:txBody>
      </p:sp>
    </p:spTree>
    <p:extLst>
      <p:ext uri="{BB962C8B-B14F-4D97-AF65-F5344CB8AC3E}">
        <p14:creationId xmlns:p14="http://schemas.microsoft.com/office/powerpoint/2010/main" val="3210426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F19DBE88-BD7E-F743-87A4-CBA7C484EF31}"/>
              </a:ext>
            </a:extLst>
          </p:cNvPr>
          <p:cNvSpPr txBox="1"/>
          <p:nvPr/>
        </p:nvSpPr>
        <p:spPr>
          <a:xfrm>
            <a:off x="0" y="0"/>
            <a:ext cx="12192000" cy="1061253"/>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760"/>
              </a:lnSpc>
              <a:spcBef>
                <a:spcPct val="0"/>
              </a:spcBef>
            </a:pPr>
            <a:r>
              <a:rPr lang="en-US" sz="3600">
                <a:solidFill>
                  <a:srgbClr val="000000"/>
                </a:solidFill>
                <a:latin typeface="IBM Plex Sans"/>
              </a:rPr>
              <a:t>III. </a:t>
            </a:r>
            <a:r>
              <a:rPr lang="en-US" sz="3600" b="1">
                <a:solidFill>
                  <a:srgbClr val="000000"/>
                </a:solidFill>
                <a:latin typeface="IBM Plex Sans"/>
              </a:rPr>
              <a:t>Results</a:t>
            </a:r>
            <a:r>
              <a:rPr lang="en-US" sz="3600">
                <a:solidFill>
                  <a:srgbClr val="000000"/>
                </a:solidFill>
                <a:latin typeface="IBM Plex Sans"/>
              </a:rPr>
              <a:t> and Perspectives </a:t>
            </a:r>
            <a:r>
              <a:rPr lang="en-US" sz="6000">
                <a:solidFill>
                  <a:srgbClr val="000000"/>
                </a:solidFill>
                <a:latin typeface="IBM Plex Sans"/>
              </a:rPr>
              <a:t> </a:t>
            </a:r>
          </a:p>
        </p:txBody>
      </p:sp>
      <p:sp>
        <p:nvSpPr>
          <p:cNvPr id="17" name="ZoneTexte 23">
            <a:extLst>
              <a:ext uri="{FF2B5EF4-FFF2-40B4-BE49-F238E27FC236}">
                <a16:creationId xmlns:a16="http://schemas.microsoft.com/office/drawing/2014/main" id="{8C335F8A-3955-1170-A033-143F07B84F4D}"/>
              </a:ext>
            </a:extLst>
          </p:cNvPr>
          <p:cNvSpPr txBox="1"/>
          <p:nvPr/>
        </p:nvSpPr>
        <p:spPr>
          <a:xfrm>
            <a:off x="1232581" y="1061253"/>
            <a:ext cx="9726838"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Improvement on ECG prediction signals </a:t>
            </a:r>
          </a:p>
        </p:txBody>
      </p:sp>
      <p:sp>
        <p:nvSpPr>
          <p:cNvPr id="21" name="ZoneTexte 16">
            <a:extLst>
              <a:ext uri="{FF2B5EF4-FFF2-40B4-BE49-F238E27FC236}">
                <a16:creationId xmlns:a16="http://schemas.microsoft.com/office/drawing/2014/main" id="{F5998551-627D-6C40-EDEF-0D01CCC548DF}"/>
              </a:ext>
            </a:extLst>
          </p:cNvPr>
          <p:cNvSpPr txBox="1"/>
          <p:nvPr/>
        </p:nvSpPr>
        <p:spPr>
          <a:xfrm>
            <a:off x="11287370" y="6470277"/>
            <a:ext cx="885818"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18/22</a:t>
            </a:r>
            <a:endParaRPr lang="fr-FR" dirty="0">
              <a:latin typeface="IBM Plex Sans" panose="020B0503050203000203" pitchFamily="34" charset="0"/>
            </a:endParaRPr>
          </a:p>
        </p:txBody>
      </p:sp>
      <p:graphicFrame>
        <p:nvGraphicFramePr>
          <p:cNvPr id="3" name="Table 2">
            <a:extLst>
              <a:ext uri="{FF2B5EF4-FFF2-40B4-BE49-F238E27FC236}">
                <a16:creationId xmlns:a16="http://schemas.microsoft.com/office/drawing/2014/main" id="{4F006983-13D8-AA4E-8138-0FED15CEDDFB}"/>
              </a:ext>
            </a:extLst>
          </p:cNvPr>
          <p:cNvGraphicFramePr>
            <a:graphicFrameLocks noGrp="1"/>
          </p:cNvGraphicFramePr>
          <p:nvPr>
            <p:extLst>
              <p:ext uri="{D42A27DB-BD31-4B8C-83A1-F6EECF244321}">
                <p14:modId xmlns:p14="http://schemas.microsoft.com/office/powerpoint/2010/main" val="3915932768"/>
              </p:ext>
            </p:extLst>
          </p:nvPr>
        </p:nvGraphicFramePr>
        <p:xfrm>
          <a:off x="858474" y="2992102"/>
          <a:ext cx="4820136" cy="1303760"/>
        </p:xfrm>
        <a:graphic>
          <a:graphicData uri="http://schemas.openxmlformats.org/drawingml/2006/table">
            <a:tbl>
              <a:tblPr/>
              <a:tblGrid>
                <a:gridCol w="1493240">
                  <a:extLst>
                    <a:ext uri="{9D8B030D-6E8A-4147-A177-3AD203B41FA5}">
                      <a16:colId xmlns:a16="http://schemas.microsoft.com/office/drawing/2014/main" val="642205592"/>
                    </a:ext>
                  </a:extLst>
                </a:gridCol>
                <a:gridCol w="1828800">
                  <a:extLst>
                    <a:ext uri="{9D8B030D-6E8A-4147-A177-3AD203B41FA5}">
                      <a16:colId xmlns:a16="http://schemas.microsoft.com/office/drawing/2014/main" val="3904999302"/>
                    </a:ext>
                  </a:extLst>
                </a:gridCol>
                <a:gridCol w="1498096">
                  <a:extLst>
                    <a:ext uri="{9D8B030D-6E8A-4147-A177-3AD203B41FA5}">
                      <a16:colId xmlns:a16="http://schemas.microsoft.com/office/drawing/2014/main" val="1942833208"/>
                    </a:ext>
                  </a:extLst>
                </a:gridCol>
              </a:tblGrid>
              <a:tr h="246302">
                <a:tc rowSpan="2">
                  <a:txBody>
                    <a:bodyPr/>
                    <a:lstStyle/>
                    <a:p>
                      <a:endParaRPr lang="en-GB" dirty="0"/>
                    </a:p>
                  </a:txBody>
                  <a:tcPr/>
                </a:tc>
                <a:tc gridSpan="2">
                  <a:txBody>
                    <a:bodyPr/>
                    <a:lstStyle/>
                    <a:p>
                      <a:pPr algn="ctr" rtl="0" fontAlgn="base"/>
                      <a:r>
                        <a:rPr lang="fr-FR" sz="1600" b="1" i="1" dirty="0">
                          <a:solidFill>
                            <a:sysClr val="windowText" lastClr="000000"/>
                          </a:solidFill>
                          <a:effectLst/>
                          <a:highlight>
                            <a:srgbClr val="FFFFFF"/>
                          </a:highlight>
                          <a:latin typeface="Aptos" panose="020B0004020202020204" pitchFamily="34" charset="0"/>
                        </a:rPr>
                        <a:t>Evaluation T0 v T4,  FC</a:t>
                      </a:r>
                      <a:endParaRPr lang="fr-FR" sz="2400" b="1" i="1" dirty="0">
                        <a:solidFill>
                          <a:sysClr val="windowText" lastClr="000000"/>
                        </a:solidFill>
                        <a:effectLst/>
                        <a:highlight>
                          <a:srgbClr val="FFFFFF"/>
                        </a:highlight>
                      </a:endParaRPr>
                    </a:p>
                  </a:txBody>
                  <a:tcPr marL="82101" marR="82101" marT="41050" marB="41050" anchor="ctr">
                    <a:lnL>
                      <a:noFill/>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extLst>
                  <a:ext uri="{0D108BD9-81ED-4DB2-BD59-A6C34878D82A}">
                    <a16:rowId xmlns:a16="http://schemas.microsoft.com/office/drawing/2014/main" val="2056792866"/>
                  </a:ext>
                </a:extLst>
              </a:tr>
              <a:tr h="246302">
                <a:tc vMerge="1">
                  <a:txBody>
                    <a:bodyPr/>
                    <a:lstStyle/>
                    <a:p>
                      <a:endParaRPr lang="en-GB"/>
                    </a:p>
                  </a:txBody>
                  <a:tcPr/>
                </a:tc>
                <a:tc>
                  <a:txBody>
                    <a:bodyPr/>
                    <a:lstStyle/>
                    <a:p>
                      <a:pPr algn="l" rtl="0" fontAlgn="base"/>
                      <a:r>
                        <a:rPr lang="fr-FR" sz="1600" b="1" i="0" err="1">
                          <a:solidFill>
                            <a:sysClr val="windowText" lastClr="000000"/>
                          </a:solidFill>
                          <a:effectLst/>
                          <a:latin typeface="Aptos" panose="020B0004020202020204" pitchFamily="34" charset="0"/>
                        </a:rPr>
                        <a:t>Modalities</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fr-FR" sz="1600" b="0" i="0" dirty="0">
                          <a:solidFill>
                            <a:sysClr val="windowText" lastClr="000000"/>
                          </a:solidFill>
                          <a:effectLst/>
                          <a:latin typeface="Aptos" panose="020B0004020202020204" pitchFamily="34" charset="0"/>
                        </a:rPr>
                        <a:t>Validation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3319060"/>
                  </a:ext>
                </a:extLst>
              </a:tr>
              <a:tr h="246302">
                <a:tc>
                  <a:txBody>
                    <a:bodyPr/>
                    <a:lstStyle/>
                    <a:p>
                      <a:pPr algn="ctr" rtl="0" fontAlgn="base"/>
                      <a:r>
                        <a:rPr lang="fr-FR" sz="1600" b="1" i="1">
                          <a:solidFill>
                            <a:sysClr val="windowText" lastClr="000000"/>
                          </a:solidFill>
                          <a:effectLst/>
                          <a:latin typeface="Aptos" panose="020B0004020202020204" pitchFamily="34" charset="0"/>
                        </a:rPr>
                        <a:t>Teacher</a:t>
                      </a:r>
                      <a:r>
                        <a:rPr lang="fr-FR" sz="1600" b="0" i="0">
                          <a:solidFill>
                            <a:sysClr val="windowText" lastClr="000000"/>
                          </a:solidFill>
                          <a:effectLst/>
                          <a:latin typeface="Aptos" panose="020B0004020202020204" pitchFamily="34" charset="0"/>
                        </a:rPr>
                        <a:t>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noFill/>
                  </a:tcPr>
                </a:tc>
                <a:tc>
                  <a:txBody>
                    <a:bodyPr/>
                    <a:lstStyle/>
                    <a:p>
                      <a:pPr algn="l" rtl="0" fontAlgn="base"/>
                      <a:r>
                        <a:rPr lang="fr-FR" sz="1600" b="0" i="0">
                          <a:solidFill>
                            <a:sysClr val="windowText" lastClr="000000"/>
                          </a:solidFill>
                          <a:effectLst/>
                          <a:latin typeface="Aptos" panose="020B0004020202020204" pitchFamily="34" charset="0"/>
                        </a:rPr>
                        <a:t>ECG </a:t>
                      </a:r>
                      <a:endParaRPr lang="fr-FR" sz="2400" b="0" i="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rtl="0" fontAlgn="base"/>
                      <a:r>
                        <a:rPr lang="fr-FR" sz="1600" b="0" i="0" dirty="0">
                          <a:solidFill>
                            <a:sysClr val="windowText" lastClr="000000"/>
                          </a:solidFill>
                          <a:effectLst/>
                          <a:latin typeface="Aptos" panose="020B0004020202020204" pitchFamily="34" charset="0"/>
                        </a:rPr>
                        <a:t>75.21 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311652507"/>
                  </a:ext>
                </a:extLst>
              </a:tr>
              <a:tr h="246302">
                <a:tc>
                  <a:txBody>
                    <a:bodyPr/>
                    <a:lstStyle/>
                    <a:p>
                      <a:pPr algn="ctr" rtl="0" fontAlgn="base"/>
                      <a:r>
                        <a:rPr lang="fr-FR" sz="1600" b="1" i="1" dirty="0" err="1">
                          <a:solidFill>
                            <a:sysClr val="windowText" lastClr="000000"/>
                          </a:solidFill>
                          <a:effectLst/>
                          <a:latin typeface="Aptos" panose="020B0004020202020204" pitchFamily="34" charset="0"/>
                        </a:rPr>
                        <a:t>Student</a:t>
                      </a:r>
                      <a:r>
                        <a:rPr lang="fr-FR" sz="1600" b="0" i="0" dirty="0">
                          <a:solidFill>
                            <a:sysClr val="windowText" lastClr="000000"/>
                          </a:solidFill>
                          <a:effectLst/>
                          <a:latin typeface="Aptos" panose="020B0004020202020204" pitchFamily="34" charset="0"/>
                        </a:rPr>
                        <a:t> </a:t>
                      </a:r>
                      <a:endParaRPr lang="fr-FR" sz="2400" b="0" i="0" dirty="0">
                        <a:solidFill>
                          <a:sysClr val="windowText" lastClr="000000"/>
                        </a:solidFill>
                        <a:effectLst/>
                      </a:endParaRPr>
                    </a:p>
                  </a:txBody>
                  <a:tcPr marL="82101" marR="82101" marT="41050" marB="41050">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600" b="0" i="0" dirty="0">
                          <a:solidFill>
                            <a:sysClr val="windowText" lastClr="000000"/>
                          </a:solidFill>
                          <a:effectLst/>
                          <a:latin typeface="Aptos" panose="020B0004020202020204" pitchFamily="34" charset="0"/>
                        </a:rPr>
                        <a:t>ECG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600" b="0" i="0" dirty="0">
                          <a:solidFill>
                            <a:sysClr val="windowText" lastClr="000000"/>
                          </a:solidFill>
                          <a:effectLst/>
                          <a:latin typeface="Aptos" panose="020B0004020202020204" pitchFamily="34" charset="0"/>
                        </a:rPr>
                        <a:t>76.19 </a:t>
                      </a:r>
                      <a:endParaRPr lang="fr-FR" sz="2400" b="0" i="0" dirty="0">
                        <a:solidFill>
                          <a:sysClr val="windowText" lastClr="000000"/>
                        </a:solidFill>
                        <a:effectLst/>
                      </a:endParaRPr>
                    </a:p>
                  </a:txBody>
                  <a:tcPr marL="82101" marR="82101" marT="41050" marB="4105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606298204"/>
                  </a:ext>
                </a:extLst>
              </a:tr>
            </a:tbl>
          </a:graphicData>
        </a:graphic>
      </p:graphicFrame>
      <p:sp>
        <p:nvSpPr>
          <p:cNvPr id="4" name="TextBox 3">
            <a:extLst>
              <a:ext uri="{FF2B5EF4-FFF2-40B4-BE49-F238E27FC236}">
                <a16:creationId xmlns:a16="http://schemas.microsoft.com/office/drawing/2014/main" id="{885D5E9D-0230-8E48-8F7C-C8C62733BCA8}"/>
              </a:ext>
            </a:extLst>
          </p:cNvPr>
          <p:cNvSpPr txBox="1"/>
          <p:nvPr/>
        </p:nvSpPr>
        <p:spPr>
          <a:xfrm>
            <a:off x="6593748" y="3182317"/>
            <a:ext cx="5058561" cy="923330"/>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Ø"/>
            </a:pPr>
            <a:r>
              <a:rPr lang="en-GB" dirty="0"/>
              <a:t>Implementing Knowledge Distillation improves the prediction accuracy of pain levels.</a:t>
            </a:r>
          </a:p>
          <a:p>
            <a:pPr marL="285750" indent="-285750">
              <a:buFont typeface="Wingdings" panose="05000000000000000000" pitchFamily="2" charset="2"/>
              <a:buChar char="Ø"/>
            </a:pPr>
            <a:endParaRPr lang="en-GB" dirty="0"/>
          </a:p>
        </p:txBody>
      </p:sp>
    </p:spTree>
    <p:extLst>
      <p:ext uri="{BB962C8B-B14F-4D97-AF65-F5344CB8AC3E}">
        <p14:creationId xmlns:p14="http://schemas.microsoft.com/office/powerpoint/2010/main" val="1612444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BD787EA-A56D-A1B5-7CBA-E7D72D291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398" y="735765"/>
            <a:ext cx="5229943" cy="313796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23">
            <a:extLst>
              <a:ext uri="{FF2B5EF4-FFF2-40B4-BE49-F238E27FC236}">
                <a16:creationId xmlns:a16="http://schemas.microsoft.com/office/drawing/2014/main" id="{D34C5F06-14F0-52EF-10B9-05B2384ED1B1}"/>
              </a:ext>
            </a:extLst>
          </p:cNvPr>
          <p:cNvSpPr txBox="1"/>
          <p:nvPr/>
        </p:nvSpPr>
        <p:spPr>
          <a:xfrm>
            <a:off x="293873" y="366433"/>
            <a:ext cx="4743640"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EDA PAN AT KD preprocessed</a:t>
            </a:r>
          </a:p>
        </p:txBody>
      </p:sp>
      <p:pic>
        <p:nvPicPr>
          <p:cNvPr id="3076" name="Picture 4">
            <a:extLst>
              <a:ext uri="{FF2B5EF4-FFF2-40B4-BE49-F238E27FC236}">
                <a16:creationId xmlns:a16="http://schemas.microsoft.com/office/drawing/2014/main" id="{8DDF2231-DE31-A264-6AC1-C7DF859F7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338" y="3769822"/>
            <a:ext cx="5146963" cy="308817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3">
            <a:extLst>
              <a:ext uri="{FF2B5EF4-FFF2-40B4-BE49-F238E27FC236}">
                <a16:creationId xmlns:a16="http://schemas.microsoft.com/office/drawing/2014/main" id="{34F9600A-8A24-0295-FBD8-226B309C6388}"/>
              </a:ext>
            </a:extLst>
          </p:cNvPr>
          <p:cNvSpPr txBox="1"/>
          <p:nvPr/>
        </p:nvSpPr>
        <p:spPr>
          <a:xfrm>
            <a:off x="6157117" y="366433"/>
            <a:ext cx="4743640"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ECG PAN AT KD preprocessed</a:t>
            </a:r>
          </a:p>
        </p:txBody>
      </p:sp>
      <p:pic>
        <p:nvPicPr>
          <p:cNvPr id="3078" name="Picture 6">
            <a:extLst>
              <a:ext uri="{FF2B5EF4-FFF2-40B4-BE49-F238E27FC236}">
                <a16:creationId xmlns:a16="http://schemas.microsoft.com/office/drawing/2014/main" id="{A5F8F304-066D-A1DD-44EB-9DE3323E42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1275" y="854133"/>
            <a:ext cx="4859482" cy="291568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D8B11F54-1CB6-4507-B00D-A21DE8DB02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196" y="3769822"/>
            <a:ext cx="4859482" cy="291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304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514BD9B3-E5FD-6D1A-A799-AC3094278372}"/>
              </a:ext>
            </a:extLst>
          </p:cNvPr>
          <p:cNvSpPr txBox="1"/>
          <p:nvPr/>
        </p:nvSpPr>
        <p:spPr>
          <a:xfrm>
            <a:off x="0" y="0"/>
            <a:ext cx="12192000" cy="1061253"/>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760"/>
              </a:lnSpc>
              <a:spcBef>
                <a:spcPct val="0"/>
              </a:spcBef>
            </a:pPr>
            <a:r>
              <a:rPr lang="en-US" sz="3600">
                <a:solidFill>
                  <a:srgbClr val="000000"/>
                </a:solidFill>
                <a:latin typeface="IBM Plex Sans"/>
              </a:rPr>
              <a:t>III. </a:t>
            </a:r>
            <a:r>
              <a:rPr lang="en-US" sz="3600" b="1">
                <a:solidFill>
                  <a:srgbClr val="000000"/>
                </a:solidFill>
                <a:latin typeface="IBM Plex Sans"/>
              </a:rPr>
              <a:t>Results</a:t>
            </a:r>
            <a:r>
              <a:rPr lang="en-US" sz="3600">
                <a:solidFill>
                  <a:srgbClr val="000000"/>
                </a:solidFill>
                <a:latin typeface="IBM Plex Sans"/>
              </a:rPr>
              <a:t> and Perspectives </a:t>
            </a:r>
            <a:r>
              <a:rPr lang="en-US" sz="6000">
                <a:solidFill>
                  <a:srgbClr val="000000"/>
                </a:solidFill>
                <a:latin typeface="IBM Plex Sans"/>
              </a:rPr>
              <a:t> </a:t>
            </a:r>
          </a:p>
        </p:txBody>
      </p:sp>
      <p:sp>
        <p:nvSpPr>
          <p:cNvPr id="3" name="ZoneTexte 23">
            <a:extLst>
              <a:ext uri="{FF2B5EF4-FFF2-40B4-BE49-F238E27FC236}">
                <a16:creationId xmlns:a16="http://schemas.microsoft.com/office/drawing/2014/main" id="{86C3A9B3-F0EC-F49F-B32B-208D6397286A}"/>
              </a:ext>
            </a:extLst>
          </p:cNvPr>
          <p:cNvSpPr txBox="1"/>
          <p:nvPr/>
        </p:nvSpPr>
        <p:spPr>
          <a:xfrm>
            <a:off x="2546622" y="1230957"/>
            <a:ext cx="7098756"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Hyper-Parameter Tuning on EDA Teacher</a:t>
            </a:r>
          </a:p>
        </p:txBody>
      </p:sp>
      <p:graphicFrame>
        <p:nvGraphicFramePr>
          <p:cNvPr id="4" name="Table 3">
            <a:extLst>
              <a:ext uri="{FF2B5EF4-FFF2-40B4-BE49-F238E27FC236}">
                <a16:creationId xmlns:a16="http://schemas.microsoft.com/office/drawing/2014/main" id="{A196F44E-0FCD-DB63-8B67-F82E3415C01D}"/>
              </a:ext>
            </a:extLst>
          </p:cNvPr>
          <p:cNvGraphicFramePr>
            <a:graphicFrameLocks noGrp="1"/>
          </p:cNvGraphicFramePr>
          <p:nvPr>
            <p:extLst>
              <p:ext uri="{D42A27DB-BD31-4B8C-83A1-F6EECF244321}">
                <p14:modId xmlns:p14="http://schemas.microsoft.com/office/powerpoint/2010/main" val="2561012042"/>
              </p:ext>
            </p:extLst>
          </p:nvPr>
        </p:nvGraphicFramePr>
        <p:xfrm>
          <a:off x="1133614" y="2136371"/>
          <a:ext cx="10063629" cy="3773726"/>
        </p:xfrm>
        <a:graphic>
          <a:graphicData uri="http://schemas.openxmlformats.org/drawingml/2006/table">
            <a:tbl>
              <a:tblPr/>
              <a:tblGrid>
                <a:gridCol w="3388510">
                  <a:extLst>
                    <a:ext uri="{9D8B030D-6E8A-4147-A177-3AD203B41FA5}">
                      <a16:colId xmlns:a16="http://schemas.microsoft.com/office/drawing/2014/main" val="1712401997"/>
                    </a:ext>
                  </a:extLst>
                </a:gridCol>
                <a:gridCol w="3320576">
                  <a:extLst>
                    <a:ext uri="{9D8B030D-6E8A-4147-A177-3AD203B41FA5}">
                      <a16:colId xmlns:a16="http://schemas.microsoft.com/office/drawing/2014/main" val="823531329"/>
                    </a:ext>
                  </a:extLst>
                </a:gridCol>
                <a:gridCol w="3354543">
                  <a:extLst>
                    <a:ext uri="{9D8B030D-6E8A-4147-A177-3AD203B41FA5}">
                      <a16:colId xmlns:a16="http://schemas.microsoft.com/office/drawing/2014/main" val="3242268201"/>
                    </a:ext>
                  </a:extLst>
                </a:gridCol>
              </a:tblGrid>
              <a:tr h="864960">
                <a:tc>
                  <a:txBody>
                    <a:bodyPr/>
                    <a:lstStyle/>
                    <a:p>
                      <a:pPr algn="r" rtl="0" fontAlgn="base"/>
                      <a:r>
                        <a:rPr lang="en-US" sz="1800" b="0" i="1">
                          <a:effectLst/>
                          <a:highlight>
                            <a:srgbClr val="FFFFFF"/>
                          </a:highlight>
                          <a:latin typeface="Aptos" panose="020B0004020202020204" pitchFamily="34" charset="0"/>
                        </a:rPr>
                        <a:t> </a:t>
                      </a:r>
                    </a:p>
                  </a:txBody>
                  <a:tcPr>
                    <a:lnL>
                      <a:noFill/>
                    </a:lnL>
                    <a:lnR>
                      <a:noFill/>
                    </a:lnR>
                    <a:lnT>
                      <a:noFill/>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base"/>
                      <a:r>
                        <a:rPr lang="en-US" sz="1800" b="1" i="0" dirty="0">
                          <a:effectLst/>
                          <a:highlight>
                            <a:srgbClr val="FFFFFF"/>
                          </a:highlight>
                          <a:latin typeface="Aptos" panose="020B0004020202020204" pitchFamily="34" charset="0"/>
                        </a:rPr>
                        <a:t>Training </a:t>
                      </a:r>
                      <a:endParaRPr lang="en-US" sz="2800" b="1" i="0" dirty="0">
                        <a:effectLst/>
                        <a:highlight>
                          <a:srgbClr val="FFFFFF"/>
                        </a:highlight>
                      </a:endParaRPr>
                    </a:p>
                  </a:txBody>
                  <a:tcPr>
                    <a:lnL>
                      <a:noFill/>
                    </a:lnL>
                    <a:lnR>
                      <a:noFill/>
                    </a:lnR>
                    <a:lnT>
                      <a:noFill/>
                    </a:lnT>
                    <a:lnB w="6350" cap="flat" cmpd="sng" algn="ctr">
                      <a:solidFill>
                        <a:srgbClr val="7F7F7F"/>
                      </a:solidFill>
                      <a:prstDash val="solid"/>
                      <a:round/>
                      <a:headEnd type="none" w="med" len="med"/>
                      <a:tailEnd type="none" w="med" len="med"/>
                    </a:lnB>
                    <a:solidFill>
                      <a:srgbClr val="FFFFFF"/>
                    </a:solidFill>
                  </a:tcPr>
                </a:tc>
                <a:tc>
                  <a:txBody>
                    <a:bodyPr/>
                    <a:lstStyle/>
                    <a:p>
                      <a:pPr algn="ctr" rtl="0" fontAlgn="base"/>
                      <a:r>
                        <a:rPr lang="en-US" sz="1800" b="1" i="0" dirty="0">
                          <a:effectLst/>
                          <a:highlight>
                            <a:srgbClr val="FFFFFF"/>
                          </a:highlight>
                          <a:latin typeface="Aptos" panose="020B0004020202020204" pitchFamily="34" charset="0"/>
                        </a:rPr>
                        <a:t>Validation </a:t>
                      </a:r>
                      <a:endParaRPr lang="en-US" sz="2800" b="1" i="0" dirty="0">
                        <a:effectLst/>
                        <a:highlight>
                          <a:srgbClr val="FFFFFF"/>
                        </a:highlight>
                      </a:endParaRPr>
                    </a:p>
                  </a:txBody>
                  <a:tcPr>
                    <a:lnL>
                      <a:noFill/>
                    </a:lnL>
                    <a:lnR>
                      <a:noFill/>
                    </a:lnR>
                    <a:lnT>
                      <a:noFill/>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1935384628"/>
                  </a:ext>
                </a:extLst>
              </a:tr>
              <a:tr h="494263">
                <a:tc>
                  <a:txBody>
                    <a:bodyPr/>
                    <a:lstStyle/>
                    <a:p>
                      <a:pPr algn="r" rtl="0" fontAlgn="base"/>
                      <a:r>
                        <a:rPr lang="en-US" sz="1800" b="0" i="1" dirty="0" err="1">
                          <a:effectLst/>
                          <a:highlight>
                            <a:srgbClr val="FFFFFF"/>
                          </a:highlight>
                          <a:latin typeface="Aptos" panose="020B0004020202020204" pitchFamily="34" charset="0"/>
                        </a:rPr>
                        <a:t>ce_loss</a:t>
                      </a:r>
                      <a:r>
                        <a:rPr lang="en-US" sz="1800" b="0" i="1" dirty="0">
                          <a:effectLst/>
                          <a:highlight>
                            <a:srgbClr val="FFFFFF"/>
                          </a:highlight>
                          <a:latin typeface="Aptos" panose="020B0004020202020204" pitchFamily="34" charset="0"/>
                        </a:rPr>
                        <a:t> = 0.5, </a:t>
                      </a:r>
                      <a:r>
                        <a:rPr lang="en-US" sz="1800" b="0" i="1" dirty="0" err="1">
                          <a:effectLst/>
                          <a:highlight>
                            <a:srgbClr val="FFFFFF"/>
                          </a:highlight>
                          <a:latin typeface="Aptos" panose="020B0004020202020204" pitchFamily="34" charset="0"/>
                        </a:rPr>
                        <a:t>at_loss</a:t>
                      </a:r>
                      <a:r>
                        <a:rPr lang="en-US" sz="1800" b="0" i="1" dirty="0">
                          <a:effectLst/>
                          <a:highlight>
                            <a:srgbClr val="FFFFFF"/>
                          </a:highlight>
                          <a:latin typeface="Aptos" panose="020B0004020202020204" pitchFamily="34" charset="0"/>
                        </a:rPr>
                        <a:t> = 0,5 </a:t>
                      </a:r>
                    </a:p>
                  </a:txBody>
                  <a:tcP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solidFill>
                      <a:srgbClr val="FFFFFF"/>
                    </a:solidFill>
                  </a:tcPr>
                </a:tc>
                <a:tc>
                  <a:txBody>
                    <a:bodyPr/>
                    <a:lstStyle/>
                    <a:p>
                      <a:pPr algn="ctr" rtl="0" fontAlgn="base"/>
                      <a:r>
                        <a:rPr lang="en-US" sz="1800" b="0" i="0" dirty="0">
                          <a:effectLst/>
                          <a:latin typeface="Aptos" panose="020B0004020202020204" pitchFamily="34" charset="0"/>
                        </a:rPr>
                        <a:t> 79.01</a:t>
                      </a:r>
                    </a:p>
                  </a:txBody>
                  <a:tcP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noFill/>
                  </a:tcPr>
                </a:tc>
                <a:tc>
                  <a:txBody>
                    <a:bodyPr/>
                    <a:lstStyle/>
                    <a:p>
                      <a:pPr algn="ctr" rtl="0" fontAlgn="base"/>
                      <a:r>
                        <a:rPr lang="en-US" sz="1800" b="0" i="0" dirty="0">
                          <a:effectLst/>
                          <a:latin typeface="Aptos" panose="020B0004020202020204" pitchFamily="34" charset="0"/>
                        </a:rPr>
                        <a:t> 84.07</a:t>
                      </a:r>
                    </a:p>
                  </a:txBody>
                  <a:tcPr>
                    <a:lnL>
                      <a:noFill/>
                    </a:lnL>
                    <a:lnR>
                      <a:noFill/>
                    </a:lnR>
                    <a:lnT w="6350" cap="flat" cmpd="sng" algn="ctr">
                      <a:solidFill>
                        <a:srgbClr val="7F7F7F"/>
                      </a:solidFill>
                      <a:prstDash val="solid"/>
                      <a:round/>
                      <a:headEnd type="none" w="med" len="med"/>
                      <a:tailEnd type="none" w="med" len="med"/>
                    </a:lnT>
                    <a:lnB>
                      <a:noFill/>
                    </a:lnB>
                    <a:noFill/>
                  </a:tcPr>
                </a:tc>
                <a:extLst>
                  <a:ext uri="{0D108BD9-81ED-4DB2-BD59-A6C34878D82A}">
                    <a16:rowId xmlns:a16="http://schemas.microsoft.com/office/drawing/2014/main" val="3110969049"/>
                  </a:ext>
                </a:extLst>
              </a:tr>
              <a:tr h="494263">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800" b="0" i="1" dirty="0" err="1">
                          <a:effectLst/>
                          <a:highlight>
                            <a:srgbClr val="FFFFFF"/>
                          </a:highlight>
                          <a:latin typeface="Aptos" panose="020B0004020202020204" pitchFamily="34" charset="0"/>
                        </a:rPr>
                        <a:t>ce_loss</a:t>
                      </a:r>
                      <a:r>
                        <a:rPr lang="en-US" sz="1800" b="0" i="1" dirty="0">
                          <a:effectLst/>
                          <a:highlight>
                            <a:srgbClr val="FFFFFF"/>
                          </a:highlight>
                          <a:latin typeface="Aptos" panose="020B0004020202020204" pitchFamily="34" charset="0"/>
                        </a:rPr>
                        <a:t> = 0.7, </a:t>
                      </a:r>
                      <a:r>
                        <a:rPr lang="en-US" sz="1800" b="0" i="1" dirty="0" err="1">
                          <a:effectLst/>
                          <a:highlight>
                            <a:srgbClr val="FFFFFF"/>
                          </a:highlight>
                          <a:latin typeface="Aptos" panose="020B0004020202020204" pitchFamily="34" charset="0"/>
                        </a:rPr>
                        <a:t>at_loss</a:t>
                      </a:r>
                      <a:r>
                        <a:rPr lang="en-US" sz="1800" b="0" i="1" dirty="0">
                          <a:effectLst/>
                          <a:highlight>
                            <a:srgbClr val="FFFFFF"/>
                          </a:highlight>
                          <a:latin typeface="Aptos" panose="020B0004020202020204" pitchFamily="34" charset="0"/>
                        </a:rPr>
                        <a:t> = 0,3 </a:t>
                      </a:r>
                    </a:p>
                    <a:p>
                      <a:pPr algn="r" rtl="0" fontAlgn="base"/>
                      <a:r>
                        <a:rPr lang="en-US" sz="1800" b="0" i="1" dirty="0">
                          <a:effectLst/>
                          <a:highlight>
                            <a:srgbClr val="FFFFFF"/>
                          </a:highlight>
                          <a:latin typeface="Aptos" panose="020B0004020202020204" pitchFamily="34" charset="0"/>
                        </a:rPr>
                        <a:t> </a:t>
                      </a:r>
                    </a:p>
                  </a:txBody>
                  <a:tcPr>
                    <a:lnL>
                      <a:noFill/>
                    </a:lnL>
                    <a:lnR w="6350" cap="flat" cmpd="sng" algn="ctr">
                      <a:solidFill>
                        <a:srgbClr val="7F7F7F"/>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ctr" rtl="0" fontAlgn="base"/>
                      <a:r>
                        <a:rPr lang="en-US" sz="1800" b="0" i="0" dirty="0">
                          <a:effectLst/>
                          <a:latin typeface="Aptos" panose="020B0004020202020204" pitchFamily="34" charset="0"/>
                        </a:rPr>
                        <a:t> 98.22</a:t>
                      </a:r>
                    </a:p>
                  </a:txBody>
                  <a:tcPr>
                    <a:lnL w="6350" cap="flat" cmpd="sng" algn="ctr">
                      <a:solidFill>
                        <a:srgbClr val="7F7F7F"/>
                      </a:solidFill>
                      <a:prstDash val="solid"/>
                      <a:round/>
                      <a:headEnd type="none" w="med" len="med"/>
                      <a:tailEnd type="none" w="med" len="med"/>
                    </a:lnL>
                    <a:lnR>
                      <a:noFill/>
                    </a:lnR>
                    <a:lnT>
                      <a:noFill/>
                    </a:lnT>
                    <a:lnB>
                      <a:noFill/>
                    </a:lnB>
                    <a:noFill/>
                  </a:tcPr>
                </a:tc>
                <a:tc>
                  <a:txBody>
                    <a:bodyPr/>
                    <a:lstStyle/>
                    <a:p>
                      <a:pPr algn="ctr" rtl="0" fontAlgn="base"/>
                      <a:r>
                        <a:rPr lang="en-US" sz="1800" b="0" i="0" dirty="0">
                          <a:effectLst/>
                          <a:latin typeface="Aptos" panose="020B0004020202020204" pitchFamily="34" charset="0"/>
                        </a:rPr>
                        <a:t> 86.56</a:t>
                      </a:r>
                    </a:p>
                  </a:txBody>
                  <a:tcPr>
                    <a:lnL>
                      <a:noFill/>
                    </a:lnL>
                    <a:lnR>
                      <a:noFill/>
                    </a:lnR>
                    <a:lnT>
                      <a:noFill/>
                    </a:lnT>
                    <a:lnB>
                      <a:noFill/>
                    </a:lnB>
                    <a:noFill/>
                  </a:tcPr>
                </a:tc>
                <a:extLst>
                  <a:ext uri="{0D108BD9-81ED-4DB2-BD59-A6C34878D82A}">
                    <a16:rowId xmlns:a16="http://schemas.microsoft.com/office/drawing/2014/main" val="62460563"/>
                  </a:ext>
                </a:extLst>
              </a:tr>
              <a:tr h="494263">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800" b="0" i="1" dirty="0" err="1">
                          <a:effectLst/>
                          <a:highlight>
                            <a:srgbClr val="FFFFFF"/>
                          </a:highlight>
                          <a:latin typeface="Aptos" panose="020B0004020202020204" pitchFamily="34" charset="0"/>
                        </a:rPr>
                        <a:t>ce_loss</a:t>
                      </a:r>
                      <a:r>
                        <a:rPr lang="en-US" sz="1800" b="0" i="1" dirty="0">
                          <a:effectLst/>
                          <a:highlight>
                            <a:srgbClr val="FFFFFF"/>
                          </a:highlight>
                          <a:latin typeface="Aptos" panose="020B0004020202020204" pitchFamily="34" charset="0"/>
                        </a:rPr>
                        <a:t> = 0.3, </a:t>
                      </a:r>
                      <a:r>
                        <a:rPr lang="en-US" sz="1800" b="0" i="1" dirty="0" err="1">
                          <a:effectLst/>
                          <a:highlight>
                            <a:srgbClr val="FFFFFF"/>
                          </a:highlight>
                          <a:latin typeface="Aptos" panose="020B0004020202020204" pitchFamily="34" charset="0"/>
                        </a:rPr>
                        <a:t>at_loss</a:t>
                      </a:r>
                      <a:r>
                        <a:rPr lang="en-US" sz="1800" b="0" i="1" dirty="0">
                          <a:effectLst/>
                          <a:highlight>
                            <a:srgbClr val="FFFFFF"/>
                          </a:highlight>
                          <a:latin typeface="Aptos" panose="020B0004020202020204" pitchFamily="34" charset="0"/>
                        </a:rPr>
                        <a:t> = 0,7 </a:t>
                      </a:r>
                    </a:p>
                    <a:p>
                      <a:pPr algn="r" rtl="0" fontAlgn="base"/>
                      <a:r>
                        <a:rPr lang="en-US" sz="1800" b="0" i="1" dirty="0">
                          <a:effectLst/>
                          <a:highlight>
                            <a:srgbClr val="FFFFFF"/>
                          </a:highlight>
                          <a:latin typeface="Aptos" panose="020B0004020202020204" pitchFamily="34" charset="0"/>
                        </a:rPr>
                        <a:t> </a:t>
                      </a:r>
                    </a:p>
                  </a:txBody>
                  <a:tcPr>
                    <a:lnL>
                      <a:noFill/>
                    </a:lnL>
                    <a:lnR w="635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rtl="0" fontAlgn="base"/>
                      <a:r>
                        <a:rPr lang="en-US" sz="1800" b="0" i="0" dirty="0">
                          <a:effectLst/>
                          <a:latin typeface="Aptos" panose="020B0004020202020204" pitchFamily="34" charset="0"/>
                        </a:rPr>
                        <a:t> 98.22</a:t>
                      </a:r>
                    </a:p>
                  </a:txBody>
                  <a:tcPr>
                    <a:lnL w="6350" cap="flat" cmpd="sng" algn="ctr">
                      <a:solidFill>
                        <a:srgbClr val="7F7F7F"/>
                      </a:solidFill>
                      <a:prstDash val="solid"/>
                      <a:round/>
                      <a:headEnd type="none" w="med" len="med"/>
                      <a:tailEnd type="none" w="med" len="med"/>
                    </a:lnL>
                    <a:lnR>
                      <a:noFill/>
                    </a:lnR>
                    <a:lnT>
                      <a:noFill/>
                    </a:lnT>
                    <a:lnB>
                      <a:noFill/>
                    </a:lnB>
                    <a:noFill/>
                  </a:tcPr>
                </a:tc>
                <a:tc>
                  <a:txBody>
                    <a:bodyPr/>
                    <a:lstStyle/>
                    <a:p>
                      <a:pPr algn="ctr" rtl="0" fontAlgn="base"/>
                      <a:r>
                        <a:rPr lang="en-US" sz="1800" b="0" i="0" dirty="0">
                          <a:effectLst/>
                          <a:latin typeface="Aptos" panose="020B0004020202020204" pitchFamily="34" charset="0"/>
                        </a:rPr>
                        <a:t> 86.43</a:t>
                      </a:r>
                    </a:p>
                  </a:txBody>
                  <a:tcPr>
                    <a:lnL>
                      <a:noFill/>
                    </a:lnL>
                    <a:lnR>
                      <a:noFill/>
                    </a:lnR>
                    <a:lnT>
                      <a:noFill/>
                    </a:lnT>
                    <a:lnB>
                      <a:noFill/>
                    </a:lnB>
                    <a:noFill/>
                  </a:tcPr>
                </a:tc>
                <a:extLst>
                  <a:ext uri="{0D108BD9-81ED-4DB2-BD59-A6C34878D82A}">
                    <a16:rowId xmlns:a16="http://schemas.microsoft.com/office/drawing/2014/main" val="3816330883"/>
                  </a:ext>
                </a:extLst>
              </a:tr>
              <a:tr h="494263">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800" b="0" i="1" dirty="0" err="1">
                          <a:effectLst/>
                          <a:highlight>
                            <a:srgbClr val="FFFFFF"/>
                          </a:highlight>
                          <a:latin typeface="Aptos" panose="020B0004020202020204" pitchFamily="34" charset="0"/>
                        </a:rPr>
                        <a:t>ce_loss</a:t>
                      </a:r>
                      <a:r>
                        <a:rPr lang="en-US" sz="1800" b="0" i="1" dirty="0">
                          <a:effectLst/>
                          <a:highlight>
                            <a:srgbClr val="FFFFFF"/>
                          </a:highlight>
                          <a:latin typeface="Aptos" panose="020B0004020202020204" pitchFamily="34" charset="0"/>
                        </a:rPr>
                        <a:t> = 0.9, </a:t>
                      </a:r>
                      <a:r>
                        <a:rPr lang="en-US" sz="1800" b="0" i="1" dirty="0" err="1">
                          <a:effectLst/>
                          <a:highlight>
                            <a:srgbClr val="FFFFFF"/>
                          </a:highlight>
                          <a:latin typeface="Aptos" panose="020B0004020202020204" pitchFamily="34" charset="0"/>
                        </a:rPr>
                        <a:t>at_loss</a:t>
                      </a:r>
                      <a:r>
                        <a:rPr lang="en-US" sz="1800" b="0" i="1" dirty="0">
                          <a:effectLst/>
                          <a:highlight>
                            <a:srgbClr val="FFFFFF"/>
                          </a:highlight>
                          <a:latin typeface="Aptos" panose="020B0004020202020204" pitchFamily="34" charset="0"/>
                        </a:rPr>
                        <a:t> = 0,1 </a:t>
                      </a:r>
                    </a:p>
                    <a:p>
                      <a:pPr algn="r" rtl="0" fontAlgn="base"/>
                      <a:r>
                        <a:rPr lang="en-US" sz="1800" b="0" i="1" dirty="0">
                          <a:effectLst/>
                          <a:highlight>
                            <a:srgbClr val="FFFFFF"/>
                          </a:highlight>
                          <a:latin typeface="Aptos" panose="020B0004020202020204" pitchFamily="34" charset="0"/>
                        </a:rPr>
                        <a:t> </a:t>
                      </a:r>
                    </a:p>
                  </a:txBody>
                  <a:tcPr>
                    <a:lnL>
                      <a:noFill/>
                    </a:lnL>
                    <a:lnR w="635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rtl="0" fontAlgn="base"/>
                      <a:r>
                        <a:rPr lang="en-US" sz="1800" b="0" i="0" dirty="0">
                          <a:effectLst/>
                          <a:latin typeface="Aptos" panose="020B0004020202020204" pitchFamily="34" charset="0"/>
                        </a:rPr>
                        <a:t> 98.22</a:t>
                      </a:r>
                    </a:p>
                  </a:txBody>
                  <a:tcPr>
                    <a:lnL w="6350" cap="flat" cmpd="sng" algn="ctr">
                      <a:solidFill>
                        <a:srgbClr val="7F7F7F"/>
                      </a:solidFill>
                      <a:prstDash val="solid"/>
                      <a:round/>
                      <a:headEnd type="none" w="med" len="med"/>
                      <a:tailEnd type="none" w="med" len="med"/>
                    </a:lnL>
                    <a:lnR>
                      <a:noFill/>
                    </a:lnR>
                    <a:lnT>
                      <a:noFill/>
                    </a:lnT>
                    <a:lnB>
                      <a:noFill/>
                    </a:lnB>
                    <a:noFill/>
                  </a:tcPr>
                </a:tc>
                <a:tc>
                  <a:txBody>
                    <a:bodyPr/>
                    <a:lstStyle/>
                    <a:p>
                      <a:pPr algn="ctr" rtl="0" fontAlgn="base"/>
                      <a:r>
                        <a:rPr lang="en-US" sz="1800" b="0" i="0" dirty="0">
                          <a:effectLst/>
                          <a:latin typeface="Aptos" panose="020B0004020202020204" pitchFamily="34" charset="0"/>
                        </a:rPr>
                        <a:t> 86.51</a:t>
                      </a:r>
                    </a:p>
                  </a:txBody>
                  <a:tcPr>
                    <a:lnL>
                      <a:noFill/>
                    </a:lnL>
                    <a:lnR>
                      <a:noFill/>
                    </a:lnR>
                    <a:lnT>
                      <a:noFill/>
                    </a:lnT>
                    <a:lnB>
                      <a:noFill/>
                    </a:lnB>
                    <a:noFill/>
                  </a:tcPr>
                </a:tc>
                <a:extLst>
                  <a:ext uri="{0D108BD9-81ED-4DB2-BD59-A6C34878D82A}">
                    <a16:rowId xmlns:a16="http://schemas.microsoft.com/office/drawing/2014/main" val="4050741382"/>
                  </a:ext>
                </a:extLst>
              </a:tr>
              <a:tr h="494263">
                <a:tc>
                  <a:txBody>
                    <a:bodyPr/>
                    <a:lstStyle/>
                    <a:p>
                      <a:pPr marL="0" marR="0" lvl="0" indent="0" algn="r" defTabSz="914400" rtl="0" eaLnBrk="1" fontAlgn="base" latinLnBrk="0" hangingPunct="1">
                        <a:lnSpc>
                          <a:spcPct val="100000"/>
                        </a:lnSpc>
                        <a:spcBef>
                          <a:spcPts val="0"/>
                        </a:spcBef>
                        <a:spcAft>
                          <a:spcPts val="0"/>
                        </a:spcAft>
                        <a:buClrTx/>
                        <a:buSzTx/>
                        <a:buFontTx/>
                        <a:buNone/>
                        <a:tabLst/>
                        <a:defRPr/>
                      </a:pPr>
                      <a:r>
                        <a:rPr lang="en-US" sz="1800" b="0" i="1" dirty="0" err="1">
                          <a:effectLst/>
                          <a:highlight>
                            <a:srgbClr val="FFFFFF"/>
                          </a:highlight>
                          <a:latin typeface="Aptos" panose="020B0004020202020204" pitchFamily="34" charset="0"/>
                        </a:rPr>
                        <a:t>ce_loss</a:t>
                      </a:r>
                      <a:r>
                        <a:rPr lang="en-US" sz="1800" b="0" i="1" dirty="0">
                          <a:effectLst/>
                          <a:highlight>
                            <a:srgbClr val="FFFFFF"/>
                          </a:highlight>
                          <a:latin typeface="Aptos" panose="020B0004020202020204" pitchFamily="34" charset="0"/>
                        </a:rPr>
                        <a:t> = 0.1, </a:t>
                      </a:r>
                      <a:r>
                        <a:rPr lang="en-US" sz="1800" b="0" i="1" dirty="0" err="1">
                          <a:effectLst/>
                          <a:highlight>
                            <a:srgbClr val="FFFFFF"/>
                          </a:highlight>
                          <a:latin typeface="Aptos" panose="020B0004020202020204" pitchFamily="34" charset="0"/>
                        </a:rPr>
                        <a:t>at_loss</a:t>
                      </a:r>
                      <a:r>
                        <a:rPr lang="en-US" sz="1800" b="0" i="1" dirty="0">
                          <a:effectLst/>
                          <a:highlight>
                            <a:srgbClr val="FFFFFF"/>
                          </a:highlight>
                          <a:latin typeface="Aptos" panose="020B0004020202020204" pitchFamily="34" charset="0"/>
                        </a:rPr>
                        <a:t> = 0,9  </a:t>
                      </a:r>
                    </a:p>
                  </a:txBody>
                  <a:tcPr>
                    <a:lnL>
                      <a:noFill/>
                    </a:lnL>
                    <a:lnR w="635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rtl="0" fontAlgn="base"/>
                      <a:r>
                        <a:rPr lang="en-US" sz="1800" b="0" i="0" dirty="0">
                          <a:effectLst/>
                          <a:latin typeface="Aptos" panose="020B0004020202020204" pitchFamily="34" charset="0"/>
                        </a:rPr>
                        <a:t> 98.22</a:t>
                      </a:r>
                    </a:p>
                  </a:txBody>
                  <a:tcPr>
                    <a:lnL w="6350" cap="flat" cmpd="sng" algn="ctr">
                      <a:solidFill>
                        <a:srgbClr val="7F7F7F"/>
                      </a:solidFill>
                      <a:prstDash val="solid"/>
                      <a:round/>
                      <a:headEnd type="none" w="med" len="med"/>
                      <a:tailEnd type="none" w="med" len="med"/>
                    </a:lnL>
                    <a:lnR>
                      <a:noFill/>
                    </a:lnR>
                    <a:lnT>
                      <a:noFill/>
                    </a:lnT>
                    <a:lnB>
                      <a:noFill/>
                    </a:lnB>
                    <a:noFill/>
                  </a:tcPr>
                </a:tc>
                <a:tc>
                  <a:txBody>
                    <a:bodyPr/>
                    <a:lstStyle/>
                    <a:p>
                      <a:pPr algn="ctr" rtl="0" fontAlgn="base"/>
                      <a:r>
                        <a:rPr lang="en-US" sz="1800" b="0" i="0" dirty="0">
                          <a:effectLst/>
                          <a:latin typeface="Aptos" panose="020B0004020202020204" pitchFamily="34" charset="0"/>
                        </a:rPr>
                        <a:t> 86.43</a:t>
                      </a:r>
                    </a:p>
                  </a:txBody>
                  <a:tcPr>
                    <a:lnL>
                      <a:noFill/>
                    </a:lnL>
                    <a:lnR>
                      <a:noFill/>
                    </a:lnR>
                    <a:lnT>
                      <a:noFill/>
                    </a:lnT>
                    <a:lnB>
                      <a:noFill/>
                    </a:lnB>
                    <a:noFill/>
                  </a:tcPr>
                </a:tc>
                <a:extLst>
                  <a:ext uri="{0D108BD9-81ED-4DB2-BD59-A6C34878D82A}">
                    <a16:rowId xmlns:a16="http://schemas.microsoft.com/office/drawing/2014/main" val="717162093"/>
                  </a:ext>
                </a:extLst>
              </a:tr>
            </a:tbl>
          </a:graphicData>
        </a:graphic>
      </p:graphicFrame>
    </p:spTree>
    <p:extLst>
      <p:ext uri="{BB962C8B-B14F-4D97-AF65-F5344CB8AC3E}">
        <p14:creationId xmlns:p14="http://schemas.microsoft.com/office/powerpoint/2010/main" val="134304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5" name="ZoneTexte 23">
            <a:extLst>
              <a:ext uri="{FF2B5EF4-FFF2-40B4-BE49-F238E27FC236}">
                <a16:creationId xmlns:a16="http://schemas.microsoft.com/office/drawing/2014/main" id="{F4843594-5A92-0609-BC62-01E05163C87E}"/>
              </a:ext>
            </a:extLst>
          </p:cNvPr>
          <p:cNvSpPr txBox="1"/>
          <p:nvPr/>
        </p:nvSpPr>
        <p:spPr>
          <a:xfrm>
            <a:off x="1717040" y="633286"/>
            <a:ext cx="8944338"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Experimenting with weights on EDA Teacher : </a:t>
            </a:r>
            <a:r>
              <a:rPr lang="en-US" b="1" dirty="0" err="1">
                <a:latin typeface="IBM Plex Sans"/>
              </a:rPr>
              <a:t>ce_loss</a:t>
            </a:r>
            <a:r>
              <a:rPr lang="en-US" b="1" dirty="0">
                <a:latin typeface="IBM Plex Sans"/>
              </a:rPr>
              <a:t> = 0.7, </a:t>
            </a:r>
            <a:r>
              <a:rPr lang="en-US" b="1" dirty="0" err="1">
                <a:latin typeface="IBM Plex Sans"/>
              </a:rPr>
              <a:t>at_loss</a:t>
            </a:r>
            <a:r>
              <a:rPr lang="en-US" b="1" dirty="0">
                <a:latin typeface="IBM Plex Sans"/>
              </a:rPr>
              <a:t> = 0,3 </a:t>
            </a:r>
          </a:p>
        </p:txBody>
      </p:sp>
      <p:pic>
        <p:nvPicPr>
          <p:cNvPr id="7" name="Picture 2">
            <a:extLst>
              <a:ext uri="{FF2B5EF4-FFF2-40B4-BE49-F238E27FC236}">
                <a16:creationId xmlns:a16="http://schemas.microsoft.com/office/drawing/2014/main" id="{34CFEAA9-4995-1C5C-6E19-AE4CA33D4E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986" y="1724678"/>
            <a:ext cx="5013388" cy="3008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01AD3DF0-06BB-179B-A968-A70A59399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039" y="1704006"/>
            <a:ext cx="5061077" cy="3036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9199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F19DBE88-BD7E-F743-87A4-CBA7C484EF31}"/>
              </a:ext>
            </a:extLst>
          </p:cNvPr>
          <p:cNvSpPr txBox="1"/>
          <p:nvPr/>
        </p:nvSpPr>
        <p:spPr>
          <a:xfrm>
            <a:off x="0" y="0"/>
            <a:ext cx="12192000" cy="1061253"/>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760"/>
              </a:lnSpc>
              <a:spcBef>
                <a:spcPct val="0"/>
              </a:spcBef>
            </a:pPr>
            <a:r>
              <a:rPr lang="en-US" sz="3600">
                <a:solidFill>
                  <a:srgbClr val="000000"/>
                </a:solidFill>
                <a:latin typeface="IBM Plex Sans"/>
              </a:rPr>
              <a:t>III. </a:t>
            </a:r>
            <a:r>
              <a:rPr lang="en-US" sz="3600" b="1">
                <a:solidFill>
                  <a:srgbClr val="000000"/>
                </a:solidFill>
                <a:latin typeface="IBM Plex Sans"/>
              </a:rPr>
              <a:t>Results</a:t>
            </a:r>
            <a:r>
              <a:rPr lang="en-US" sz="3600">
                <a:solidFill>
                  <a:srgbClr val="000000"/>
                </a:solidFill>
                <a:latin typeface="IBM Plex Sans"/>
              </a:rPr>
              <a:t> and Perspectives </a:t>
            </a:r>
            <a:r>
              <a:rPr lang="en-US" sz="6000">
                <a:solidFill>
                  <a:srgbClr val="000000"/>
                </a:solidFill>
                <a:latin typeface="IBM Plex Sans"/>
              </a:rPr>
              <a:t> </a:t>
            </a:r>
          </a:p>
        </p:txBody>
      </p:sp>
      <p:sp>
        <p:nvSpPr>
          <p:cNvPr id="21" name="ZoneTexte 16">
            <a:extLst>
              <a:ext uri="{FF2B5EF4-FFF2-40B4-BE49-F238E27FC236}">
                <a16:creationId xmlns:a16="http://schemas.microsoft.com/office/drawing/2014/main" id="{F5998551-627D-6C40-EDEF-0D01CCC548DF}"/>
              </a:ext>
            </a:extLst>
          </p:cNvPr>
          <p:cNvSpPr txBox="1"/>
          <p:nvPr/>
        </p:nvSpPr>
        <p:spPr>
          <a:xfrm>
            <a:off x="11287370" y="6470277"/>
            <a:ext cx="885818"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19/22</a:t>
            </a:r>
            <a:endParaRPr lang="fr-FR" dirty="0">
              <a:latin typeface="IBM Plex Sans" panose="020B0503050203000203" pitchFamily="34" charset="0"/>
            </a:endParaRPr>
          </a:p>
        </p:txBody>
      </p:sp>
      <p:graphicFrame>
        <p:nvGraphicFramePr>
          <p:cNvPr id="4" name="Table 3">
            <a:extLst>
              <a:ext uri="{FF2B5EF4-FFF2-40B4-BE49-F238E27FC236}">
                <a16:creationId xmlns:a16="http://schemas.microsoft.com/office/drawing/2014/main" id="{B4BFC59E-1A45-F01E-2B05-D26557DC288C}"/>
              </a:ext>
            </a:extLst>
          </p:cNvPr>
          <p:cNvGraphicFramePr>
            <a:graphicFrameLocks noGrp="1"/>
          </p:cNvGraphicFramePr>
          <p:nvPr>
            <p:extLst>
              <p:ext uri="{D42A27DB-BD31-4B8C-83A1-F6EECF244321}">
                <p14:modId xmlns:p14="http://schemas.microsoft.com/office/powerpoint/2010/main" val="4089859514"/>
              </p:ext>
            </p:extLst>
          </p:nvPr>
        </p:nvGraphicFramePr>
        <p:xfrm>
          <a:off x="6627197" y="1180084"/>
          <a:ext cx="5318542" cy="3857749"/>
        </p:xfrm>
        <a:graphic>
          <a:graphicData uri="http://schemas.openxmlformats.org/drawingml/2006/table">
            <a:tbl>
              <a:tblPr/>
              <a:tblGrid>
                <a:gridCol w="1199548">
                  <a:extLst>
                    <a:ext uri="{9D8B030D-6E8A-4147-A177-3AD203B41FA5}">
                      <a16:colId xmlns:a16="http://schemas.microsoft.com/office/drawing/2014/main" val="1562631936"/>
                    </a:ext>
                  </a:extLst>
                </a:gridCol>
                <a:gridCol w="1174458">
                  <a:extLst>
                    <a:ext uri="{9D8B030D-6E8A-4147-A177-3AD203B41FA5}">
                      <a16:colId xmlns:a16="http://schemas.microsoft.com/office/drawing/2014/main" val="1990887624"/>
                    </a:ext>
                  </a:extLst>
                </a:gridCol>
                <a:gridCol w="1434596">
                  <a:extLst>
                    <a:ext uri="{9D8B030D-6E8A-4147-A177-3AD203B41FA5}">
                      <a16:colId xmlns:a16="http://schemas.microsoft.com/office/drawing/2014/main" val="2001217054"/>
                    </a:ext>
                  </a:extLst>
                </a:gridCol>
                <a:gridCol w="1509940">
                  <a:extLst>
                    <a:ext uri="{9D8B030D-6E8A-4147-A177-3AD203B41FA5}">
                      <a16:colId xmlns:a16="http://schemas.microsoft.com/office/drawing/2014/main" val="1552795700"/>
                    </a:ext>
                  </a:extLst>
                </a:gridCol>
              </a:tblGrid>
              <a:tr h="468449">
                <a:tc gridSpan="4">
                  <a:txBody>
                    <a:bodyPr/>
                    <a:lstStyle/>
                    <a:p>
                      <a:pPr algn="l" rtl="0" fontAlgn="base"/>
                      <a:endParaRPr lang="fr-FR" sz="1800" b="0" i="1" dirty="0">
                        <a:solidFill>
                          <a:schemeClr val="tx1"/>
                        </a:solidFill>
                        <a:effectLst/>
                        <a:highlight>
                          <a:srgbClr val="FFFFFF"/>
                        </a:highlight>
                        <a:latin typeface="Aptos" panose="020B0004020202020204" pitchFamily="34" charset="0"/>
                      </a:endParaRP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hMerge="1">
                  <a:txBody>
                    <a:bodyPr/>
                    <a:lstStyle/>
                    <a:p>
                      <a:endParaRPr lang="en-GB"/>
                    </a:p>
                  </a:txBody>
                  <a:tcPr/>
                </a:tc>
                <a:tc hMerge="1">
                  <a:txBody>
                    <a:bodyPr/>
                    <a:lstStyle/>
                    <a:p>
                      <a:pPr fontAlgn="t"/>
                      <a:endParaRPr lang="en-GB" sz="2400">
                        <a:solidFill>
                          <a:schemeClr val="tx1"/>
                        </a:solidFill>
                        <a:effectLst/>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271460"/>
                  </a:ext>
                </a:extLst>
              </a:tr>
              <a:tr h="585561">
                <a:tc>
                  <a:txBody>
                    <a:bodyPr/>
                    <a:lstStyle/>
                    <a:p>
                      <a:pPr algn="ctr" rtl="0" fontAlgn="base"/>
                      <a:r>
                        <a:rPr lang="fr-FR" sz="1800" b="1" i="0" dirty="0">
                          <a:solidFill>
                            <a:schemeClr val="tx1"/>
                          </a:solidFill>
                          <a:effectLst/>
                          <a:latin typeface="Aptos" panose="020B0004020202020204" pitchFamily="34" charset="0"/>
                        </a:rPr>
                        <a:t>Teacher</a:t>
                      </a:r>
                      <a:endParaRPr lang="fr-FR" sz="2800" b="0" i="0" dirty="0">
                        <a:solidFill>
                          <a:schemeClr val="tx1"/>
                        </a:solidFill>
                        <a:effectLst/>
                      </a:endParaRPr>
                    </a:p>
                  </a:txBody>
                  <a:tcPr>
                    <a:lnL w="12700" cmpd="sng">
                      <a:noFill/>
                      <a:prstDash val="soli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base" latinLnBrk="0" hangingPunct="1"/>
                      <a:r>
                        <a:rPr lang="fr-FR" sz="1800" b="1" i="0" kern="1200" dirty="0" err="1">
                          <a:solidFill>
                            <a:schemeClr val="tx1"/>
                          </a:solidFill>
                          <a:effectLst/>
                          <a:latin typeface="Aptos" panose="020B0004020202020204" pitchFamily="34" charset="0"/>
                          <a:ea typeface="+mn-ea"/>
                          <a:cs typeface="+mn-cs"/>
                        </a:rPr>
                        <a:t>Student</a:t>
                      </a:r>
                      <a:endParaRPr lang="fr-FR" sz="1800" b="1" i="0" kern="1200" dirty="0">
                        <a:solidFill>
                          <a:schemeClr val="tx1"/>
                        </a:solidFill>
                        <a:effectLst/>
                        <a:latin typeface="Aptos" panose="020B0004020202020204" pitchFamily="34" charset="0"/>
                        <a:ea typeface="+mn-ea"/>
                        <a:cs typeface="+mn-cs"/>
                      </a:endParaRPr>
                    </a:p>
                  </a:txBody>
                  <a:tcPr>
                    <a:lnL w="12700" cmpd="sng">
                      <a:noFill/>
                      <a:prstDash val="soli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fr-FR" sz="1800" b="0" i="0" dirty="0">
                          <a:solidFill>
                            <a:schemeClr val="tx1"/>
                          </a:solidFill>
                          <a:effectLst/>
                          <a:latin typeface="Aptos" panose="020B0004020202020204" pitchFamily="34" charset="0"/>
                        </a:rPr>
                        <a:t>Training </a:t>
                      </a:r>
                      <a:endParaRPr lang="fr-FR" sz="2800" b="0" i="0" dirty="0">
                        <a:solidFill>
                          <a:schemeClr val="tx1"/>
                        </a:solidFill>
                        <a:effectLst/>
                      </a:endParaRPr>
                    </a:p>
                  </a:txBody>
                  <a:tcPr>
                    <a:lnL>
                      <a:noFill/>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fr-FR" sz="1800" b="0" i="0">
                          <a:solidFill>
                            <a:schemeClr val="tx1"/>
                          </a:solidFill>
                          <a:effectLst/>
                          <a:latin typeface="Aptos" panose="020B0004020202020204" pitchFamily="34" charset="0"/>
                        </a:rPr>
                        <a:t>Validation </a:t>
                      </a:r>
                      <a:endParaRPr lang="fr-FR" sz="2800" b="0" i="0">
                        <a:solidFill>
                          <a:schemeClr val="tx1"/>
                        </a:solidFill>
                        <a:effectLst/>
                      </a:endParaRPr>
                    </a:p>
                  </a:txBody>
                  <a:tcPr>
                    <a:lnL>
                      <a:noFill/>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8119709"/>
                  </a:ext>
                </a:extLst>
              </a:tr>
              <a:tr h="389378">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EDA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fr-FR" sz="1800" b="0" i="0" kern="1200" dirty="0">
                          <a:solidFill>
                            <a:schemeClr val="tx1"/>
                          </a:solidFill>
                          <a:effectLst/>
                          <a:latin typeface="Aptos" panose="020B0004020202020204" pitchFamily="34" charset="0"/>
                          <a:ea typeface="+mn-ea"/>
                          <a:cs typeface="+mn-cs"/>
                        </a:rPr>
                        <a:t>99.56 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rtl="0" fontAlgn="base"/>
                      <a:r>
                        <a:rPr lang="fr-FR" sz="1800" b="0" i="0" dirty="0">
                          <a:solidFill>
                            <a:schemeClr val="tx1"/>
                          </a:solidFill>
                          <a:effectLst/>
                          <a:latin typeface="Aptos" panose="020B0004020202020204" pitchFamily="34" charset="0"/>
                        </a:rPr>
                        <a:t>86.43 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09455212"/>
                  </a:ext>
                </a:extLst>
              </a:tr>
              <a:tr h="585561">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ECG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ECG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800" b="0" i="0" dirty="0">
                          <a:solidFill>
                            <a:schemeClr val="tx1"/>
                          </a:solidFill>
                          <a:effectLst/>
                          <a:latin typeface="Aptos" panose="020B0004020202020204" pitchFamily="34" charset="0"/>
                        </a:rPr>
                        <a:t>98.85</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800" b="0" i="0" dirty="0">
                          <a:solidFill>
                            <a:schemeClr val="tx1"/>
                          </a:solidFill>
                          <a:effectLst/>
                          <a:latin typeface="Aptos" panose="020B0004020202020204" pitchFamily="34" charset="0"/>
                        </a:rPr>
                        <a:t>65.75 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570118795"/>
                  </a:ext>
                </a:extLst>
              </a:tr>
              <a:tr h="389378">
                <a:tc>
                  <a:txBody>
                    <a:bodyPr/>
                    <a:lstStyle/>
                    <a:p>
                      <a:pPr algn="ctr" rtl="0" fontAlgn="base"/>
                      <a:r>
                        <a:rPr lang="fr-FR" sz="1800" b="0" i="0" dirty="0">
                          <a:solidFill>
                            <a:schemeClr val="tx1"/>
                          </a:solidFill>
                          <a:effectLst/>
                          <a:latin typeface="Aptos" panose="020B0004020202020204" pitchFamily="34" charset="0"/>
                        </a:rPr>
                        <a:t>Fusion EDA / ECG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EDA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97.17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83.08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3904990402"/>
                  </a:ext>
                </a:extLst>
              </a:tr>
              <a:tr h="681411">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Fusion EDA / ECG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ECG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99.25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66.23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58156995"/>
                  </a:ext>
                </a:extLst>
              </a:tr>
            </a:tbl>
          </a:graphicData>
        </a:graphic>
      </p:graphicFrame>
      <p:sp>
        <p:nvSpPr>
          <p:cNvPr id="6" name="ZoneTexte 23">
            <a:extLst>
              <a:ext uri="{FF2B5EF4-FFF2-40B4-BE49-F238E27FC236}">
                <a16:creationId xmlns:a16="http://schemas.microsoft.com/office/drawing/2014/main" id="{980B0716-477F-C3B1-C789-60FEFCBDDAEE}"/>
              </a:ext>
            </a:extLst>
          </p:cNvPr>
          <p:cNvSpPr txBox="1"/>
          <p:nvPr/>
        </p:nvSpPr>
        <p:spPr>
          <a:xfrm>
            <a:off x="1920706" y="1088103"/>
            <a:ext cx="8350588"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Multimodality of EDA and ECG </a:t>
            </a:r>
            <a:r>
              <a:rPr lang="en-US" b="1" dirty="0" err="1">
                <a:latin typeface="IBM Plex Sans"/>
              </a:rPr>
              <a:t>biosignals</a:t>
            </a:r>
            <a:endParaRPr lang="en-US" b="1" dirty="0">
              <a:latin typeface="IBM Plex Sans"/>
            </a:endParaRPr>
          </a:p>
        </p:txBody>
      </p:sp>
      <p:graphicFrame>
        <p:nvGraphicFramePr>
          <p:cNvPr id="3" name="Table 2">
            <a:extLst>
              <a:ext uri="{FF2B5EF4-FFF2-40B4-BE49-F238E27FC236}">
                <a16:creationId xmlns:a16="http://schemas.microsoft.com/office/drawing/2014/main" id="{1A5E07C9-D037-2E97-B890-E5972FC35973}"/>
              </a:ext>
            </a:extLst>
          </p:cNvPr>
          <p:cNvGraphicFramePr>
            <a:graphicFrameLocks noGrp="1"/>
          </p:cNvGraphicFramePr>
          <p:nvPr>
            <p:extLst>
              <p:ext uri="{D42A27DB-BD31-4B8C-83A1-F6EECF244321}">
                <p14:modId xmlns:p14="http://schemas.microsoft.com/office/powerpoint/2010/main" val="2446061878"/>
              </p:ext>
            </p:extLst>
          </p:nvPr>
        </p:nvGraphicFramePr>
        <p:xfrm>
          <a:off x="246261" y="2219836"/>
          <a:ext cx="6020315" cy="2418327"/>
        </p:xfrm>
        <a:graphic>
          <a:graphicData uri="http://schemas.openxmlformats.org/drawingml/2006/table">
            <a:tbl>
              <a:tblPr/>
              <a:tblGrid>
                <a:gridCol w="1152887">
                  <a:extLst>
                    <a:ext uri="{9D8B030D-6E8A-4147-A177-3AD203B41FA5}">
                      <a16:colId xmlns:a16="http://schemas.microsoft.com/office/drawing/2014/main" val="945500839"/>
                    </a:ext>
                  </a:extLst>
                </a:gridCol>
                <a:gridCol w="2031949">
                  <a:extLst>
                    <a:ext uri="{9D8B030D-6E8A-4147-A177-3AD203B41FA5}">
                      <a16:colId xmlns:a16="http://schemas.microsoft.com/office/drawing/2014/main" val="1562631936"/>
                    </a:ext>
                  </a:extLst>
                </a:gridCol>
                <a:gridCol w="1409351">
                  <a:extLst>
                    <a:ext uri="{9D8B030D-6E8A-4147-A177-3AD203B41FA5}">
                      <a16:colId xmlns:a16="http://schemas.microsoft.com/office/drawing/2014/main" val="2001217054"/>
                    </a:ext>
                  </a:extLst>
                </a:gridCol>
                <a:gridCol w="1426128">
                  <a:extLst>
                    <a:ext uri="{9D8B030D-6E8A-4147-A177-3AD203B41FA5}">
                      <a16:colId xmlns:a16="http://schemas.microsoft.com/office/drawing/2014/main" val="1552795700"/>
                    </a:ext>
                  </a:extLst>
                </a:gridCol>
              </a:tblGrid>
              <a:tr h="468449">
                <a:tc rowSpan="2">
                  <a:txBody>
                    <a:bodyPr/>
                    <a:lstStyle/>
                    <a:p>
                      <a:endParaRPr lang="en-GB" dirty="0"/>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gridSpan="3">
                  <a:txBody>
                    <a:bodyPr/>
                    <a:lstStyle/>
                    <a:p>
                      <a:pPr algn="l" rtl="0" fontAlgn="base"/>
                      <a:endParaRPr lang="fr-FR" sz="1800" b="0" i="1" dirty="0">
                        <a:solidFill>
                          <a:schemeClr val="tx1"/>
                        </a:solidFill>
                        <a:effectLst/>
                        <a:highlight>
                          <a:srgbClr val="FFFFFF"/>
                        </a:highlight>
                        <a:latin typeface="Aptos" panose="020B0004020202020204" pitchFamily="34"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hMerge="1">
                  <a:txBody>
                    <a:bodyPr/>
                    <a:lstStyle/>
                    <a:p>
                      <a:endParaRPr lang="en-GB"/>
                    </a:p>
                  </a:txBody>
                  <a:tcPr/>
                </a:tc>
                <a:tc hMerge="1">
                  <a:txBody>
                    <a:bodyPr/>
                    <a:lstStyle/>
                    <a:p>
                      <a:pPr fontAlgn="t"/>
                      <a:endParaRPr lang="en-GB" sz="2400">
                        <a:solidFill>
                          <a:schemeClr val="tx1"/>
                        </a:solidFill>
                        <a:effectLst/>
                      </a:endParaRPr>
                    </a:p>
                  </a:txBody>
                  <a:tcP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271460"/>
                  </a:ext>
                </a:extLst>
              </a:tr>
              <a:tr h="585561">
                <a:tc vMerge="1">
                  <a:txBody>
                    <a:bodyPr/>
                    <a:lstStyle/>
                    <a:p>
                      <a:endParaRPr lang="en-GB"/>
                    </a:p>
                  </a:txBody>
                  <a:tcPr/>
                </a:tc>
                <a:tc>
                  <a:txBody>
                    <a:bodyPr/>
                    <a:lstStyle/>
                    <a:p>
                      <a:pPr algn="l" rtl="0" fontAlgn="base"/>
                      <a:r>
                        <a:rPr lang="fr-FR" sz="1800" b="1" i="0" dirty="0" err="1">
                          <a:solidFill>
                            <a:schemeClr val="tx1"/>
                          </a:solidFill>
                          <a:effectLst/>
                          <a:latin typeface="Aptos" panose="020B0004020202020204" pitchFamily="34" charset="0"/>
                        </a:rPr>
                        <a:t>Modalities</a:t>
                      </a:r>
                      <a:r>
                        <a:rPr lang="fr-FR" sz="1800" b="0" i="0" dirty="0">
                          <a:solidFill>
                            <a:schemeClr val="tx1"/>
                          </a:solidFill>
                          <a:effectLst/>
                          <a:latin typeface="Aptos" panose="020B0004020202020204" pitchFamily="34" charset="0"/>
                        </a:rPr>
                        <a:t> </a:t>
                      </a:r>
                      <a:endParaRPr lang="fr-FR" sz="2800" b="0" i="0" dirty="0">
                        <a:solidFill>
                          <a:schemeClr val="tx1"/>
                        </a:solidFill>
                        <a:effectLst/>
                      </a:endParaRPr>
                    </a:p>
                  </a:txBody>
                  <a:tcPr>
                    <a:lnL w="12700" cmpd="sng">
                      <a:noFill/>
                      <a:prstDash val="solid"/>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fr-FR" sz="1800" b="0" i="0" dirty="0">
                          <a:solidFill>
                            <a:schemeClr val="tx1"/>
                          </a:solidFill>
                          <a:effectLst/>
                          <a:latin typeface="Aptos" panose="020B0004020202020204" pitchFamily="34" charset="0"/>
                        </a:rPr>
                        <a:t>Training </a:t>
                      </a:r>
                      <a:endParaRPr lang="fr-FR" sz="2800" b="0" i="0" dirty="0">
                        <a:solidFill>
                          <a:schemeClr val="tx1"/>
                        </a:solidFill>
                        <a:effectLst/>
                      </a:endParaRPr>
                    </a:p>
                  </a:txBody>
                  <a:tcPr>
                    <a:lnL>
                      <a:noFill/>
                    </a:lnL>
                    <a:lnR>
                      <a:noFill/>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ase"/>
                      <a:r>
                        <a:rPr lang="fr-FR" sz="1800" b="0" i="0" dirty="0">
                          <a:solidFill>
                            <a:schemeClr val="tx1"/>
                          </a:solidFill>
                          <a:effectLst/>
                          <a:latin typeface="Aptos" panose="020B0004020202020204" pitchFamily="34" charset="0"/>
                        </a:rPr>
                        <a:t>Validation </a:t>
                      </a:r>
                      <a:endParaRPr lang="fr-FR" sz="2800" b="0" i="0" dirty="0">
                        <a:solidFill>
                          <a:schemeClr val="tx1"/>
                        </a:solidFill>
                        <a:effectLst/>
                      </a:endParaRPr>
                    </a:p>
                  </a:txBody>
                  <a:tcPr>
                    <a:lnL>
                      <a:noFill/>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8119709"/>
                  </a:ext>
                </a:extLst>
              </a:tr>
              <a:tr h="389378">
                <a:tc>
                  <a:txBody>
                    <a:bodyPr/>
                    <a:lstStyle/>
                    <a:p>
                      <a:pPr algn="l" rtl="0" fontAlgn="base"/>
                      <a:r>
                        <a:rPr lang="fr-FR" sz="1800" b="0" i="1">
                          <a:solidFill>
                            <a:schemeClr val="tx1"/>
                          </a:solidFill>
                          <a:effectLst/>
                          <a:latin typeface="Aptos" panose="020B00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a:noFill/>
                    </a:lnB>
                    <a:noFill/>
                  </a:tcPr>
                </a:tc>
                <a:tc>
                  <a:txBody>
                    <a:bodyPr/>
                    <a:lstStyle/>
                    <a:p>
                      <a:pPr algn="l" rtl="0" fontAlgn="base"/>
                      <a:r>
                        <a:rPr lang="fr-FR" sz="1800" b="0" i="0" dirty="0">
                          <a:solidFill>
                            <a:schemeClr val="tx1"/>
                          </a:solidFill>
                          <a:effectLst/>
                          <a:latin typeface="Aptos" panose="020B0004020202020204" pitchFamily="34" charset="0"/>
                        </a:rPr>
                        <a:t>EDA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rtl="0" fontAlgn="base"/>
                      <a:r>
                        <a:rPr lang="fr-FR" sz="1800" b="0" i="0" dirty="0">
                          <a:solidFill>
                            <a:schemeClr val="tx1"/>
                          </a:solidFill>
                          <a:effectLst/>
                          <a:latin typeface="Aptos" panose="020B0004020202020204" pitchFamily="34" charset="0"/>
                        </a:rPr>
                        <a:t>79.16 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tc>
                  <a:txBody>
                    <a:bodyPr/>
                    <a:lstStyle/>
                    <a:p>
                      <a:pPr algn="ctr" rtl="0" fontAlgn="base"/>
                      <a:r>
                        <a:rPr lang="fr-FR" sz="1800" b="0" i="0" dirty="0">
                          <a:solidFill>
                            <a:schemeClr val="tx1"/>
                          </a:solidFill>
                          <a:effectLst/>
                          <a:latin typeface="Aptos" panose="020B0004020202020204" pitchFamily="34" charset="0"/>
                        </a:rPr>
                        <a:t>84.07 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309455212"/>
                  </a:ext>
                </a:extLst>
              </a:tr>
              <a:tr h="585561">
                <a:tc>
                  <a:txBody>
                    <a:bodyPr/>
                    <a:lstStyle/>
                    <a:p>
                      <a:pPr algn="ctr" rtl="0" fontAlgn="base"/>
                      <a:r>
                        <a:rPr lang="fr-FR" sz="1800" b="1" i="1">
                          <a:solidFill>
                            <a:schemeClr val="tx1"/>
                          </a:solidFill>
                          <a:effectLst/>
                          <a:latin typeface="Aptos" panose="020B0004020202020204" pitchFamily="34" charset="0"/>
                        </a:rPr>
                        <a:t>Teacher</a:t>
                      </a:r>
                      <a:r>
                        <a:rPr lang="fr-FR" sz="1800" b="0" i="0">
                          <a:solidFill>
                            <a:schemeClr val="tx1"/>
                          </a:solidFill>
                          <a:effectLst/>
                          <a:latin typeface="Aptos" panose="020B0004020202020204" pitchFamily="34" charset="0"/>
                        </a:rPr>
                        <a:t> </a:t>
                      </a:r>
                      <a:endParaRPr lang="fr-FR" sz="2800" b="0" i="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l" rtl="0" fontAlgn="base"/>
                      <a:r>
                        <a:rPr lang="fr-FR" sz="1800" b="0" i="0" dirty="0">
                          <a:solidFill>
                            <a:schemeClr val="tx1"/>
                          </a:solidFill>
                          <a:effectLst/>
                          <a:latin typeface="Aptos" panose="020B0004020202020204" pitchFamily="34" charset="0"/>
                        </a:rPr>
                        <a:t>ECG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800" b="0" i="0" dirty="0">
                          <a:solidFill>
                            <a:schemeClr val="tx1"/>
                          </a:solidFill>
                          <a:effectLst/>
                          <a:latin typeface="Aptos" panose="020B0004020202020204" pitchFamily="34" charset="0"/>
                        </a:rPr>
                        <a:t>95.52 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tc>
                  <a:txBody>
                    <a:bodyPr/>
                    <a:lstStyle/>
                    <a:p>
                      <a:pPr algn="ctr" rtl="0" fontAlgn="base"/>
                      <a:r>
                        <a:rPr lang="fr-FR" sz="1800" b="0" i="0" dirty="0">
                          <a:solidFill>
                            <a:schemeClr val="tx1"/>
                          </a:solidFill>
                          <a:effectLst/>
                          <a:latin typeface="Aptos" panose="020B0004020202020204" pitchFamily="34" charset="0"/>
                        </a:rPr>
                        <a:t>65.66 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noFill/>
                  </a:tcPr>
                </a:tc>
                <a:extLst>
                  <a:ext uri="{0D108BD9-81ED-4DB2-BD59-A6C34878D82A}">
                    <a16:rowId xmlns:a16="http://schemas.microsoft.com/office/drawing/2014/main" val="1570118795"/>
                  </a:ext>
                </a:extLst>
              </a:tr>
              <a:tr h="389378">
                <a:tc>
                  <a:txBody>
                    <a:bodyPr/>
                    <a:lstStyle/>
                    <a:p>
                      <a:pPr algn="ctr" rtl="0" fontAlgn="base"/>
                      <a:r>
                        <a:rPr lang="fr-FR" sz="1800" b="0" i="1" dirty="0">
                          <a:solidFill>
                            <a:schemeClr val="tx1"/>
                          </a:solidFill>
                          <a:effectLst/>
                          <a:latin typeface="Aptos" panose="020B00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algn="l" rtl="0" fontAlgn="base"/>
                      <a:r>
                        <a:rPr lang="fr-FR" sz="1800" b="0" i="0" dirty="0">
                          <a:solidFill>
                            <a:schemeClr val="tx1"/>
                          </a:solidFill>
                          <a:effectLst/>
                          <a:latin typeface="Aptos" panose="020B0004020202020204" pitchFamily="34" charset="0"/>
                        </a:rPr>
                        <a:t>Fusion EDA / ECG </a:t>
                      </a:r>
                      <a:endParaRPr lang="fr-FR" sz="2800" b="0" i="0" dirty="0">
                        <a:solidFill>
                          <a:schemeClr val="tx1"/>
                        </a:solidFill>
                        <a:effectLs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96.60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noFill/>
                  </a:tcPr>
                </a:tc>
                <a:tc>
                  <a:txBody>
                    <a:bodyPr/>
                    <a:lstStyle/>
                    <a:p>
                      <a:pPr marL="0" algn="ctr" defTabSz="914400" rtl="0" eaLnBrk="1" fontAlgn="base" latinLnBrk="0" hangingPunct="1"/>
                      <a:r>
                        <a:rPr lang="fr-FR" sz="1800" b="0" i="0" kern="1200" dirty="0">
                          <a:solidFill>
                            <a:schemeClr val="tx1"/>
                          </a:solidFill>
                          <a:effectLst/>
                          <a:latin typeface="Aptos" panose="020B0004020202020204" pitchFamily="34" charset="0"/>
                          <a:ea typeface="+mn-ea"/>
                          <a:cs typeface="+mn-cs"/>
                        </a:rPr>
                        <a:t>78.99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3904990402"/>
                  </a:ext>
                </a:extLst>
              </a:tr>
            </a:tbl>
          </a:graphicData>
        </a:graphic>
      </p:graphicFrame>
      <p:sp>
        <p:nvSpPr>
          <p:cNvPr id="5" name="TextBox 4">
            <a:extLst>
              <a:ext uri="{FF2B5EF4-FFF2-40B4-BE49-F238E27FC236}">
                <a16:creationId xmlns:a16="http://schemas.microsoft.com/office/drawing/2014/main" id="{1853AEAD-639B-CF03-DE3A-82BB90FF3145}"/>
              </a:ext>
            </a:extLst>
          </p:cNvPr>
          <p:cNvSpPr txBox="1"/>
          <p:nvPr/>
        </p:nvSpPr>
        <p:spPr>
          <a:xfrm>
            <a:off x="844583" y="5550085"/>
            <a:ext cx="6378338" cy="646331"/>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Ø"/>
            </a:pPr>
            <a:r>
              <a:rPr lang="en-GB" dirty="0"/>
              <a:t>Fusion of EDA/ECG lowers prediction of pain levels.</a:t>
            </a:r>
          </a:p>
          <a:p>
            <a:pPr marL="285750" indent="-285750">
              <a:buFont typeface="Wingdings" panose="05000000000000000000" pitchFamily="2" charset="2"/>
              <a:buChar char="Ø"/>
            </a:pPr>
            <a:r>
              <a:rPr lang="en-GB" dirty="0"/>
              <a:t>EDA and ECG are not complementary </a:t>
            </a:r>
            <a:r>
              <a:rPr lang="en-GB" dirty="0" err="1"/>
              <a:t>informations</a:t>
            </a:r>
            <a:r>
              <a:rPr lang="en-GB" dirty="0"/>
              <a:t>. </a:t>
            </a:r>
          </a:p>
        </p:txBody>
      </p:sp>
    </p:spTree>
    <p:extLst>
      <p:ext uri="{BB962C8B-B14F-4D97-AF65-F5344CB8AC3E}">
        <p14:creationId xmlns:p14="http://schemas.microsoft.com/office/powerpoint/2010/main" val="27434661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4" name="ZoneTexte 23">
            <a:extLst>
              <a:ext uri="{FF2B5EF4-FFF2-40B4-BE49-F238E27FC236}">
                <a16:creationId xmlns:a16="http://schemas.microsoft.com/office/drawing/2014/main" id="{8610A92F-BBC2-5E42-7ECB-CB07CA99D973}"/>
              </a:ext>
            </a:extLst>
          </p:cNvPr>
          <p:cNvSpPr txBox="1"/>
          <p:nvPr/>
        </p:nvSpPr>
        <p:spPr>
          <a:xfrm>
            <a:off x="3724180" y="662940"/>
            <a:ext cx="4743640"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Fusion of EDA/ECG preprocessed</a:t>
            </a:r>
          </a:p>
        </p:txBody>
      </p:sp>
      <p:pic>
        <p:nvPicPr>
          <p:cNvPr id="6" name="Picture 5" descr="A graph with blue lines&#10;&#10;Description automatically generated">
            <a:extLst>
              <a:ext uri="{FF2B5EF4-FFF2-40B4-BE49-F238E27FC236}">
                <a16:creationId xmlns:a16="http://schemas.microsoft.com/office/drawing/2014/main" id="{476E1CD0-0A28-43FC-7670-EE4561961F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2277" y="995258"/>
            <a:ext cx="4437236" cy="2662342"/>
          </a:xfrm>
          <a:prstGeom prst="rect">
            <a:avLst/>
          </a:prstGeom>
        </p:spPr>
      </p:pic>
      <p:pic>
        <p:nvPicPr>
          <p:cNvPr id="9" name="Picture 8" descr="A graph with blue lines&#10;&#10;Description automatically generated">
            <a:extLst>
              <a:ext uri="{FF2B5EF4-FFF2-40B4-BE49-F238E27FC236}">
                <a16:creationId xmlns:a16="http://schemas.microsoft.com/office/drawing/2014/main" id="{80550569-C5DD-0E70-DD1A-623E139A6A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727" y="1143000"/>
            <a:ext cx="4564199" cy="2738519"/>
          </a:xfrm>
          <a:prstGeom prst="rect">
            <a:avLst/>
          </a:prstGeom>
        </p:spPr>
      </p:pic>
      <p:pic>
        <p:nvPicPr>
          <p:cNvPr id="13" name="Picture 12" descr="A graph with a line&#10;&#10;Description automatically generated">
            <a:extLst>
              <a:ext uri="{FF2B5EF4-FFF2-40B4-BE49-F238E27FC236}">
                <a16:creationId xmlns:a16="http://schemas.microsoft.com/office/drawing/2014/main" id="{C43FB6D7-5179-EBBA-BDB0-9854C42B48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796" y="3748825"/>
            <a:ext cx="4437237" cy="2662342"/>
          </a:xfrm>
          <a:prstGeom prst="rect">
            <a:avLst/>
          </a:prstGeom>
        </p:spPr>
      </p:pic>
      <p:pic>
        <p:nvPicPr>
          <p:cNvPr id="15" name="Picture 14" descr="A graph with blue lines&#10;&#10;Description automatically generated">
            <a:extLst>
              <a:ext uri="{FF2B5EF4-FFF2-40B4-BE49-F238E27FC236}">
                <a16:creationId xmlns:a16="http://schemas.microsoft.com/office/drawing/2014/main" id="{CEF43187-1BFC-E91C-B038-BF9786787A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6948" y="3748825"/>
            <a:ext cx="4379755" cy="2627853"/>
          </a:xfrm>
          <a:prstGeom prst="rect">
            <a:avLst/>
          </a:prstGeom>
        </p:spPr>
      </p:pic>
    </p:spTree>
    <p:extLst>
      <p:ext uri="{BB962C8B-B14F-4D97-AF65-F5344CB8AC3E}">
        <p14:creationId xmlns:p14="http://schemas.microsoft.com/office/powerpoint/2010/main" val="1147335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4" name="ZoneTexte 23">
            <a:extLst>
              <a:ext uri="{FF2B5EF4-FFF2-40B4-BE49-F238E27FC236}">
                <a16:creationId xmlns:a16="http://schemas.microsoft.com/office/drawing/2014/main" id="{8610A92F-BBC2-5E42-7ECB-CB07CA99D973}"/>
              </a:ext>
            </a:extLst>
          </p:cNvPr>
          <p:cNvSpPr txBox="1"/>
          <p:nvPr/>
        </p:nvSpPr>
        <p:spPr>
          <a:xfrm>
            <a:off x="995005" y="662940"/>
            <a:ext cx="4743640"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KD Fusion T: EDA/ECG S: EDA</a:t>
            </a:r>
          </a:p>
        </p:txBody>
      </p:sp>
      <p:sp>
        <p:nvSpPr>
          <p:cNvPr id="2" name="ZoneTexte 23">
            <a:extLst>
              <a:ext uri="{FF2B5EF4-FFF2-40B4-BE49-F238E27FC236}">
                <a16:creationId xmlns:a16="http://schemas.microsoft.com/office/drawing/2014/main" id="{7688F0D3-0AD5-49BF-49CC-6CAF12CF8CD7}"/>
              </a:ext>
            </a:extLst>
          </p:cNvPr>
          <p:cNvSpPr txBox="1"/>
          <p:nvPr/>
        </p:nvSpPr>
        <p:spPr>
          <a:xfrm>
            <a:off x="6832885" y="662940"/>
            <a:ext cx="4743640"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KD Fusion T: EDA/ECG S: ECG</a:t>
            </a:r>
          </a:p>
        </p:txBody>
      </p:sp>
      <p:pic>
        <p:nvPicPr>
          <p:cNvPr id="5" name="Picture 4" descr="A graph with blue and orange lines&#10;&#10;Description automatically generated">
            <a:extLst>
              <a:ext uri="{FF2B5EF4-FFF2-40B4-BE49-F238E27FC236}">
                <a16:creationId xmlns:a16="http://schemas.microsoft.com/office/drawing/2014/main" id="{8E5685F2-2210-C620-BD43-178FDAD2D1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550" y="3466411"/>
            <a:ext cx="4230248" cy="2538149"/>
          </a:xfrm>
          <a:prstGeom prst="rect">
            <a:avLst/>
          </a:prstGeom>
        </p:spPr>
      </p:pic>
      <p:pic>
        <p:nvPicPr>
          <p:cNvPr id="11" name="Picture 10" descr="A graph with blue line and orange dots&#10;&#10;Description automatically generated">
            <a:extLst>
              <a:ext uri="{FF2B5EF4-FFF2-40B4-BE49-F238E27FC236}">
                <a16:creationId xmlns:a16="http://schemas.microsoft.com/office/drawing/2014/main" id="{5AD62BD4-6429-B059-16B3-7C23D2A43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549" y="1007876"/>
            <a:ext cx="4230248" cy="2538149"/>
          </a:xfrm>
          <a:prstGeom prst="rect">
            <a:avLst/>
          </a:prstGeom>
        </p:spPr>
      </p:pic>
      <p:pic>
        <p:nvPicPr>
          <p:cNvPr id="16" name="Picture 15" descr="A graph with blue and orange lines&#10;&#10;Description automatically generated">
            <a:extLst>
              <a:ext uri="{FF2B5EF4-FFF2-40B4-BE49-F238E27FC236}">
                <a16:creationId xmlns:a16="http://schemas.microsoft.com/office/drawing/2014/main" id="{959BC863-5AF7-BD39-7E4F-589D223652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4913" y="3466411"/>
            <a:ext cx="3747648" cy="2248589"/>
          </a:xfrm>
          <a:prstGeom prst="rect">
            <a:avLst/>
          </a:prstGeom>
        </p:spPr>
      </p:pic>
      <p:pic>
        <p:nvPicPr>
          <p:cNvPr id="18" name="Picture 17" descr="A graph with blue and orange lines&#10;&#10;Description automatically generated">
            <a:extLst>
              <a:ext uri="{FF2B5EF4-FFF2-40B4-BE49-F238E27FC236}">
                <a16:creationId xmlns:a16="http://schemas.microsoft.com/office/drawing/2014/main" id="{3B60B4CA-D2C9-DD62-F251-ACD996C853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8369" y="1266386"/>
            <a:ext cx="3704191" cy="2222515"/>
          </a:xfrm>
          <a:prstGeom prst="rect">
            <a:avLst/>
          </a:prstGeom>
        </p:spPr>
      </p:pic>
    </p:spTree>
    <p:extLst>
      <p:ext uri="{BB962C8B-B14F-4D97-AF65-F5344CB8AC3E}">
        <p14:creationId xmlns:p14="http://schemas.microsoft.com/office/powerpoint/2010/main" val="2671599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9F533179-5E03-D647-B8F6-10085274801F}"/>
              </a:ext>
            </a:extLst>
          </p:cNvPr>
          <p:cNvSpPr txBox="1"/>
          <p:nvPr/>
        </p:nvSpPr>
        <p:spPr>
          <a:xfrm>
            <a:off x="0" y="-1009"/>
            <a:ext cx="12192000" cy="937564"/>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ctr">
              <a:lnSpc>
                <a:spcPts val="8760"/>
              </a:lnSpc>
              <a:spcBef>
                <a:spcPct val="0"/>
              </a:spcBef>
            </a:pPr>
            <a:r>
              <a:rPr lang="en-US" sz="2800">
                <a:solidFill>
                  <a:srgbClr val="000000"/>
                </a:solidFill>
                <a:latin typeface="IBM Plex Sans"/>
              </a:rPr>
              <a:t>Internship’s </a:t>
            </a:r>
            <a:r>
              <a:rPr lang="en-US" sz="2800" b="1">
                <a:solidFill>
                  <a:srgbClr val="000000"/>
                </a:solidFill>
                <a:latin typeface="IBM Plex Sans"/>
              </a:rPr>
              <a:t>Scientific</a:t>
            </a:r>
            <a:r>
              <a:rPr lang="en-US" sz="2800">
                <a:solidFill>
                  <a:srgbClr val="000000"/>
                </a:solidFill>
                <a:latin typeface="IBM Plex Sans"/>
              </a:rPr>
              <a:t> Context </a:t>
            </a:r>
          </a:p>
        </p:txBody>
      </p:sp>
      <p:sp>
        <p:nvSpPr>
          <p:cNvPr id="3" name="ZoneTexte 16">
            <a:extLst>
              <a:ext uri="{FF2B5EF4-FFF2-40B4-BE49-F238E27FC236}">
                <a16:creationId xmlns:a16="http://schemas.microsoft.com/office/drawing/2014/main" id="{306C5010-94F1-BE48-99E7-49DC0632B1A1}"/>
              </a:ext>
            </a:extLst>
          </p:cNvPr>
          <p:cNvSpPr txBox="1"/>
          <p:nvPr/>
        </p:nvSpPr>
        <p:spPr>
          <a:xfrm>
            <a:off x="11404600" y="6470277"/>
            <a:ext cx="729512"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2/22</a:t>
            </a:r>
            <a:endParaRPr lang="fr-FR" dirty="0">
              <a:latin typeface="IBM Plex Sans" panose="020B0503050203000203" pitchFamily="34" charset="0"/>
            </a:endParaRPr>
          </a:p>
        </p:txBody>
      </p:sp>
      <p:pic>
        <p:nvPicPr>
          <p:cNvPr id="4" name="Image 3" descr="Une image contenant Visage humain, capture d’écran, personne, homme&#10;&#10;Description générée automatiquement">
            <a:extLst>
              <a:ext uri="{FF2B5EF4-FFF2-40B4-BE49-F238E27FC236}">
                <a16:creationId xmlns:a16="http://schemas.microsoft.com/office/drawing/2014/main" id="{517449C9-6A91-9109-5ABC-BEE203F5F5FC}"/>
              </a:ext>
            </a:extLst>
          </p:cNvPr>
          <p:cNvPicPr>
            <a:picLocks noChangeAspect="1"/>
          </p:cNvPicPr>
          <p:nvPr/>
        </p:nvPicPr>
        <p:blipFill>
          <a:blip r:embed="rId3"/>
          <a:stretch>
            <a:fillRect/>
          </a:stretch>
        </p:blipFill>
        <p:spPr>
          <a:xfrm>
            <a:off x="6099790" y="1484005"/>
            <a:ext cx="5924550" cy="2447925"/>
          </a:xfrm>
          <a:prstGeom prst="rect">
            <a:avLst/>
          </a:prstGeom>
        </p:spPr>
      </p:pic>
      <p:sp>
        <p:nvSpPr>
          <p:cNvPr id="5" name="TextBox 29">
            <a:extLst>
              <a:ext uri="{FF2B5EF4-FFF2-40B4-BE49-F238E27FC236}">
                <a16:creationId xmlns:a16="http://schemas.microsoft.com/office/drawing/2014/main" id="{D3BB59CC-044D-4746-B492-3B92E741ECA7}"/>
              </a:ext>
            </a:extLst>
          </p:cNvPr>
          <p:cNvSpPr txBox="1"/>
          <p:nvPr/>
        </p:nvSpPr>
        <p:spPr>
          <a:xfrm>
            <a:off x="447848" y="6448630"/>
            <a:ext cx="5648151" cy="2308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latin typeface="Segoe UI" panose="020B0502040204020203" pitchFamily="34" charset="0"/>
                <a:cs typeface="Segoe UI" panose="020B0502040204020203" pitchFamily="34" charset="0"/>
              </a:rPr>
              <a:t>Source</a:t>
            </a:r>
            <a:r>
              <a:rPr lang="en-US" sz="900">
                <a:latin typeface="Segoe UI" panose="020B0502040204020203" pitchFamily="34" charset="0"/>
                <a:cs typeface="Segoe UI" panose="020B0502040204020203" pitchFamily="34" charset="0"/>
              </a:rPr>
              <a:t>: Du, et al., “Compound facial expressions of emotion,” Proc. National Academy of Sciences, 2014.</a:t>
            </a:r>
          </a:p>
        </p:txBody>
      </p:sp>
      <p:sp>
        <p:nvSpPr>
          <p:cNvPr id="6" name="Chevron 6">
            <a:extLst>
              <a:ext uri="{FF2B5EF4-FFF2-40B4-BE49-F238E27FC236}">
                <a16:creationId xmlns:a16="http://schemas.microsoft.com/office/drawing/2014/main" id="{5D8788D2-6CE2-6F43-A1C5-3C5F4318BCA6}"/>
              </a:ext>
            </a:extLst>
          </p:cNvPr>
          <p:cNvSpPr/>
          <p:nvPr/>
        </p:nvSpPr>
        <p:spPr>
          <a:xfrm>
            <a:off x="5594440" y="1715606"/>
            <a:ext cx="132277" cy="310534"/>
          </a:xfrm>
          <a:prstGeom prst="chevron">
            <a:avLst/>
          </a:prstGeom>
          <a:solidFill>
            <a:srgbClr val="487DAA"/>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7" name="ZoneTexte 25">
            <a:extLst>
              <a:ext uri="{FF2B5EF4-FFF2-40B4-BE49-F238E27FC236}">
                <a16:creationId xmlns:a16="http://schemas.microsoft.com/office/drawing/2014/main" id="{7112F3B5-A384-3D40-A29D-099120B4DA3E}"/>
              </a:ext>
            </a:extLst>
          </p:cNvPr>
          <p:cNvSpPr txBox="1"/>
          <p:nvPr/>
        </p:nvSpPr>
        <p:spPr>
          <a:xfrm>
            <a:off x="469632" y="1482220"/>
            <a:ext cx="4856965"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487DAA"/>
                </a:solidFill>
                <a:latin typeface="IBM Plex Sans"/>
              </a:rPr>
              <a:t>Expression Recognition</a:t>
            </a:r>
            <a:r>
              <a:rPr lang="en-US" sz="3200" b="1">
                <a:solidFill>
                  <a:srgbClr val="EE7D33"/>
                </a:solidFill>
                <a:latin typeface="IBM Plex Sans"/>
              </a:rPr>
              <a:t> </a:t>
            </a:r>
          </a:p>
        </p:txBody>
      </p:sp>
      <p:sp>
        <p:nvSpPr>
          <p:cNvPr id="8" name="Virage 1">
            <a:extLst>
              <a:ext uri="{FF2B5EF4-FFF2-40B4-BE49-F238E27FC236}">
                <a16:creationId xmlns:a16="http://schemas.microsoft.com/office/drawing/2014/main" id="{804ED58C-CE80-2343-8749-56ABC3C844BD}"/>
              </a:ext>
            </a:extLst>
          </p:cNvPr>
          <p:cNvSpPr/>
          <p:nvPr/>
        </p:nvSpPr>
        <p:spPr>
          <a:xfrm rot="10800000" flipH="1">
            <a:off x="911988" y="2337701"/>
            <a:ext cx="400906" cy="187390"/>
          </a:xfrm>
          <a:prstGeom prst="bentArrow">
            <a:avLst/>
          </a:prstGeom>
          <a:solidFill>
            <a:srgbClr val="E3022C"/>
          </a:solidFill>
          <a:ln>
            <a:solidFill>
              <a:srgbClr val="E3022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487DAA"/>
              </a:solidFill>
            </a:endParaRPr>
          </a:p>
        </p:txBody>
      </p:sp>
      <p:sp>
        <p:nvSpPr>
          <p:cNvPr id="9" name="ZoneTexte 16">
            <a:extLst>
              <a:ext uri="{FF2B5EF4-FFF2-40B4-BE49-F238E27FC236}">
                <a16:creationId xmlns:a16="http://schemas.microsoft.com/office/drawing/2014/main" id="{DA35FF51-0456-1D44-94C8-C182B4EB47DE}"/>
              </a:ext>
            </a:extLst>
          </p:cNvPr>
          <p:cNvSpPr txBox="1"/>
          <p:nvPr/>
        </p:nvSpPr>
        <p:spPr>
          <a:xfrm>
            <a:off x="1732623" y="2334911"/>
            <a:ext cx="2627288" cy="369332"/>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solidFill>
                  <a:srgbClr val="000000"/>
                </a:solidFill>
                <a:latin typeface="IBM Plex Sans"/>
              </a:rPr>
              <a:t>Affective Computing</a:t>
            </a:r>
            <a:endParaRPr lang="en-US" b="1"/>
          </a:p>
        </p:txBody>
      </p:sp>
      <p:sp>
        <p:nvSpPr>
          <p:cNvPr id="11" name="ZoneTexte 10">
            <a:extLst>
              <a:ext uri="{FF2B5EF4-FFF2-40B4-BE49-F238E27FC236}">
                <a16:creationId xmlns:a16="http://schemas.microsoft.com/office/drawing/2014/main" id="{6E866CF7-2797-A703-B7AF-98804F55A407}"/>
              </a:ext>
            </a:extLst>
          </p:cNvPr>
          <p:cNvSpPr txBox="1"/>
          <p:nvPr/>
        </p:nvSpPr>
        <p:spPr>
          <a:xfrm>
            <a:off x="2514807" y="4304503"/>
            <a:ext cx="864392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2400" b="1">
                <a:solidFill>
                  <a:srgbClr val="000000"/>
                </a:solidFill>
                <a:latin typeface="IBM Plex Sans"/>
              </a:rPr>
              <a:t>Importance of </a:t>
            </a:r>
            <a:r>
              <a:rPr lang="fr-FR" sz="2400" b="1" err="1">
                <a:solidFill>
                  <a:srgbClr val="000000"/>
                </a:solidFill>
                <a:latin typeface="IBM Plex Sans"/>
              </a:rPr>
              <a:t>automated</a:t>
            </a:r>
            <a:r>
              <a:rPr lang="fr-FR" sz="2400" b="1">
                <a:solidFill>
                  <a:srgbClr val="000000"/>
                </a:solidFill>
                <a:latin typeface="IBM Plex Sans"/>
              </a:rPr>
              <a:t> expression recognition</a:t>
            </a:r>
          </a:p>
        </p:txBody>
      </p:sp>
      <p:sp>
        <p:nvSpPr>
          <p:cNvPr id="10" name="ZoneTexte 9">
            <a:extLst>
              <a:ext uri="{FF2B5EF4-FFF2-40B4-BE49-F238E27FC236}">
                <a16:creationId xmlns:a16="http://schemas.microsoft.com/office/drawing/2014/main" id="{1B88DAC9-D1B3-47E4-B579-24A40151F49E}"/>
              </a:ext>
            </a:extLst>
          </p:cNvPr>
          <p:cNvSpPr txBox="1"/>
          <p:nvPr/>
        </p:nvSpPr>
        <p:spPr>
          <a:xfrm>
            <a:off x="322568" y="5068272"/>
            <a:ext cx="1155720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CA" sz="2000">
                <a:latin typeface="IBM Plex Sans"/>
                <a:cs typeface="Segoe UI"/>
              </a:rPr>
              <a:t>Predict a subject’s affective state in health diagnosis and monitoring</a:t>
            </a:r>
            <a:br>
              <a:rPr lang="en-CA" sz="2000">
                <a:latin typeface="IBM Plex Sans"/>
                <a:cs typeface="Segoe UI"/>
              </a:rPr>
            </a:br>
            <a:endParaRPr lang="en-CA" sz="2000">
              <a:latin typeface="IBM Plex Sans"/>
              <a:cs typeface="Segoe UI"/>
            </a:endParaRPr>
          </a:p>
          <a:p>
            <a:pPr marL="285750" indent="-285750">
              <a:buFont typeface="Wingdings"/>
              <a:buChar char="v"/>
            </a:pPr>
            <a:r>
              <a:rPr lang="en-CA" sz="2000">
                <a:latin typeface="IBM Plex Sans"/>
                <a:cs typeface="Segoe UI"/>
              </a:rPr>
              <a:t>Estimating non-verbal cues to personalize eHealth interventions in a behavior change program</a:t>
            </a:r>
          </a:p>
        </p:txBody>
      </p:sp>
    </p:spTree>
    <p:extLst>
      <p:ext uri="{BB962C8B-B14F-4D97-AF65-F5344CB8AC3E}">
        <p14:creationId xmlns:p14="http://schemas.microsoft.com/office/powerpoint/2010/main" val="1624591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49EA40BC-25CE-AF7E-61B6-78E6894B5BB7}"/>
              </a:ext>
            </a:extLst>
          </p:cNvPr>
          <p:cNvGraphicFramePr>
            <a:graphicFrameLocks noGrp="1"/>
          </p:cNvGraphicFramePr>
          <p:nvPr>
            <p:extLst>
              <p:ext uri="{D42A27DB-BD31-4B8C-83A1-F6EECF244321}">
                <p14:modId xmlns:p14="http://schemas.microsoft.com/office/powerpoint/2010/main" val="1046718884"/>
              </p:ext>
            </p:extLst>
          </p:nvPr>
        </p:nvGraphicFramePr>
        <p:xfrm>
          <a:off x="1186728" y="2008183"/>
          <a:ext cx="9818541" cy="3230880"/>
        </p:xfrm>
        <a:graphic>
          <a:graphicData uri="http://schemas.openxmlformats.org/drawingml/2006/table">
            <a:tbl>
              <a:tblPr/>
              <a:tblGrid>
                <a:gridCol w="3926048">
                  <a:extLst>
                    <a:ext uri="{9D8B030D-6E8A-4147-A177-3AD203B41FA5}">
                      <a16:colId xmlns:a16="http://schemas.microsoft.com/office/drawing/2014/main" val="3999031998"/>
                    </a:ext>
                  </a:extLst>
                </a:gridCol>
                <a:gridCol w="2619646">
                  <a:extLst>
                    <a:ext uri="{9D8B030D-6E8A-4147-A177-3AD203B41FA5}">
                      <a16:colId xmlns:a16="http://schemas.microsoft.com/office/drawing/2014/main" val="1062609463"/>
                    </a:ext>
                  </a:extLst>
                </a:gridCol>
                <a:gridCol w="3272847">
                  <a:extLst>
                    <a:ext uri="{9D8B030D-6E8A-4147-A177-3AD203B41FA5}">
                      <a16:colId xmlns:a16="http://schemas.microsoft.com/office/drawing/2014/main" val="1865396784"/>
                    </a:ext>
                  </a:extLst>
                </a:gridCol>
              </a:tblGrid>
              <a:tr h="120650">
                <a:tc>
                  <a:txBody>
                    <a:bodyPr/>
                    <a:lstStyle/>
                    <a:p>
                      <a:pPr algn="r" rtl="0" fontAlgn="base"/>
                      <a:r>
                        <a:rPr lang="en-GB" sz="1800" b="0" i="1">
                          <a:effectLst/>
                          <a:highlight>
                            <a:srgbClr val="FFFFFF"/>
                          </a:highlight>
                          <a:latin typeface="Aptos" panose="020B0004020202020204" pitchFamily="34" charset="0"/>
                        </a:rPr>
                        <a:t> </a:t>
                      </a:r>
                      <a:r>
                        <a:rPr lang="en-GB" sz="1800" b="0" i="0">
                          <a:effectLst/>
                          <a:highlight>
                            <a:srgbClr val="FFFFFF"/>
                          </a:highlight>
                          <a:latin typeface="Aptos" panose="020B0004020202020204" pitchFamily="34" charset="0"/>
                        </a:rPr>
                        <a:t> </a:t>
                      </a:r>
                      <a:endParaRPr lang="en-GB" sz="2800" b="0" i="0">
                        <a:effectLst/>
                        <a:highlight>
                          <a:srgbClr val="FFFFFF"/>
                        </a:highlight>
                      </a:endParaRPr>
                    </a:p>
                  </a:txBody>
                  <a:tcPr>
                    <a:lnL>
                      <a:noFill/>
                    </a:lnL>
                    <a:lnR>
                      <a:noFill/>
                    </a:lnR>
                    <a:lnT>
                      <a:noFill/>
                    </a:lnT>
                    <a:lnB w="6350" cap="flat" cmpd="sng" algn="ctr">
                      <a:solidFill>
                        <a:srgbClr val="7F7F7F"/>
                      </a:solidFill>
                      <a:prstDash val="solid"/>
                      <a:round/>
                      <a:headEnd type="none" w="med" len="med"/>
                      <a:tailEnd type="none" w="med" len="med"/>
                    </a:lnB>
                    <a:solidFill>
                      <a:srgbClr val="FFFFFF"/>
                    </a:solidFill>
                  </a:tcPr>
                </a:tc>
                <a:tc>
                  <a:txBody>
                    <a:bodyPr/>
                    <a:lstStyle/>
                    <a:p>
                      <a:pPr algn="l" rtl="0" fontAlgn="base"/>
                      <a:r>
                        <a:rPr lang="fr-FR" sz="1800" b="1" i="1">
                          <a:effectLst/>
                          <a:highlight>
                            <a:srgbClr val="FFFFFF"/>
                          </a:highlight>
                          <a:latin typeface="Aptos" panose="020B0004020202020204" pitchFamily="34" charset="0"/>
                        </a:rPr>
                        <a:t>Evaluation T0 v T4 </a:t>
                      </a:r>
                      <a:r>
                        <a:rPr lang="fr-FR" sz="1800" b="0" i="1">
                          <a:effectLst/>
                          <a:highlight>
                            <a:srgbClr val="FFFFFF"/>
                          </a:highlight>
                          <a:latin typeface="Aptos" panose="020B0004020202020204" pitchFamily="34" charset="0"/>
                        </a:rPr>
                        <a:t> </a:t>
                      </a:r>
                      <a:r>
                        <a:rPr lang="fr-FR" sz="1800" b="0" i="0">
                          <a:effectLst/>
                          <a:highlight>
                            <a:srgbClr val="FFFFFF"/>
                          </a:highlight>
                          <a:latin typeface="Aptos" panose="020B0004020202020204" pitchFamily="34" charset="0"/>
                        </a:rPr>
                        <a:t> </a:t>
                      </a:r>
                      <a:endParaRPr lang="fr-FR" sz="2800" b="0" i="0">
                        <a:effectLst/>
                        <a:highlight>
                          <a:srgbClr val="FFFFFF"/>
                        </a:highlight>
                      </a:endParaRPr>
                    </a:p>
                  </a:txBody>
                  <a:tcPr>
                    <a:lnL>
                      <a:noFill/>
                    </a:lnL>
                    <a:lnR>
                      <a:noFill/>
                    </a:lnR>
                    <a:lnT>
                      <a:noFill/>
                    </a:lnT>
                    <a:lnB w="6350" cap="flat" cmpd="sng" algn="ctr">
                      <a:solidFill>
                        <a:srgbClr val="7F7F7F"/>
                      </a:solidFill>
                      <a:prstDash val="solid"/>
                      <a:round/>
                      <a:headEnd type="none" w="med" len="med"/>
                      <a:tailEnd type="none" w="med" len="med"/>
                    </a:lnB>
                    <a:solidFill>
                      <a:srgbClr val="FFFFFF"/>
                    </a:solidFill>
                  </a:tcPr>
                </a:tc>
                <a:tc>
                  <a:txBody>
                    <a:bodyPr/>
                    <a:lstStyle/>
                    <a:p>
                      <a:pPr algn="l" rtl="0" fontAlgn="base"/>
                      <a:r>
                        <a:rPr lang="en-GB" sz="1800" b="0" i="1" dirty="0">
                          <a:effectLst/>
                          <a:highlight>
                            <a:srgbClr val="FFFFFF"/>
                          </a:highlight>
                          <a:latin typeface="Aptos" panose="020B0004020202020204" pitchFamily="34" charset="0"/>
                        </a:rPr>
                        <a:t> </a:t>
                      </a:r>
                      <a:r>
                        <a:rPr lang="en-GB" sz="1800" b="0" i="0" dirty="0">
                          <a:effectLst/>
                          <a:highlight>
                            <a:srgbClr val="FFFFFF"/>
                          </a:highlight>
                          <a:latin typeface="Aptos" panose="020B0004020202020204" pitchFamily="34" charset="0"/>
                        </a:rPr>
                        <a:t> </a:t>
                      </a:r>
                      <a:endParaRPr lang="en-GB" sz="2800" b="0" i="0" dirty="0">
                        <a:effectLst/>
                        <a:highlight>
                          <a:srgbClr val="FFFFFF"/>
                        </a:highlight>
                      </a:endParaRPr>
                    </a:p>
                  </a:txBody>
                  <a:tcPr>
                    <a:lnL>
                      <a:noFill/>
                    </a:lnL>
                    <a:lnR>
                      <a:noFill/>
                    </a:lnR>
                    <a:lnT>
                      <a:noFill/>
                    </a:lnT>
                    <a:lnB w="6350" cap="flat" cmpd="sng" algn="ctr">
                      <a:solidFill>
                        <a:srgbClr val="7F7F7F"/>
                      </a:solidFill>
                      <a:prstDash val="solid"/>
                      <a:round/>
                      <a:headEnd type="none" w="med" len="med"/>
                      <a:tailEnd type="none" w="med" len="med"/>
                    </a:lnB>
                    <a:solidFill>
                      <a:srgbClr val="FFFFFF"/>
                    </a:solidFill>
                  </a:tcPr>
                </a:tc>
                <a:extLst>
                  <a:ext uri="{0D108BD9-81ED-4DB2-BD59-A6C34878D82A}">
                    <a16:rowId xmlns:a16="http://schemas.microsoft.com/office/drawing/2014/main" val="3598829052"/>
                  </a:ext>
                </a:extLst>
              </a:tr>
              <a:tr h="120650">
                <a:tc>
                  <a:txBody>
                    <a:bodyPr/>
                    <a:lstStyle/>
                    <a:p>
                      <a:pPr algn="r" rtl="0" fontAlgn="base"/>
                      <a:r>
                        <a:rPr lang="fr-FR" sz="1800" b="1" i="1">
                          <a:effectLst/>
                          <a:highlight>
                            <a:srgbClr val="FFFFFF"/>
                          </a:highlight>
                          <a:latin typeface="Aptos" panose="020B0004020202020204" pitchFamily="34" charset="0"/>
                        </a:rPr>
                        <a:t>Modalities</a:t>
                      </a:r>
                      <a:r>
                        <a:rPr lang="fr-FR" sz="1800" b="0" i="1">
                          <a:effectLst/>
                          <a:highlight>
                            <a:srgbClr val="FFFFFF"/>
                          </a:highlight>
                          <a:latin typeface="Aptos" panose="020B0004020202020204" pitchFamily="34" charset="0"/>
                        </a:rPr>
                        <a:t> </a:t>
                      </a:r>
                      <a:r>
                        <a:rPr lang="fr-FR" sz="1800" b="0" i="0">
                          <a:effectLst/>
                          <a:highlight>
                            <a:srgbClr val="FFFFFF"/>
                          </a:highlight>
                          <a:latin typeface="Aptos" panose="020B0004020202020204" pitchFamily="34" charset="0"/>
                        </a:rPr>
                        <a:t> </a:t>
                      </a:r>
                      <a:endParaRPr lang="fr-FR" sz="2800" b="0" i="0">
                        <a:effectLst/>
                        <a:highlight>
                          <a:srgbClr val="FFFFFF"/>
                        </a:highlight>
                      </a:endParaRPr>
                    </a:p>
                  </a:txBody>
                  <a:tcPr>
                    <a:lnL>
                      <a:noFill/>
                    </a:lnL>
                    <a:lnR w="6350" cap="flat" cmpd="sng" algn="ctr">
                      <a:solidFill>
                        <a:srgbClr val="7F7F7F"/>
                      </a:solidFill>
                      <a:prstDash val="solid"/>
                      <a:round/>
                      <a:headEnd type="none" w="med" len="med"/>
                      <a:tailEnd type="none" w="med" len="med"/>
                    </a:lnR>
                    <a:lnT w="6350" cap="flat" cmpd="sng" algn="ctr">
                      <a:solidFill>
                        <a:srgbClr val="7F7F7F"/>
                      </a:solidFill>
                      <a:prstDash val="solid"/>
                      <a:round/>
                      <a:headEnd type="none" w="med" len="med"/>
                      <a:tailEnd type="none" w="med" len="med"/>
                    </a:lnT>
                    <a:lnB>
                      <a:noFill/>
                    </a:lnB>
                    <a:solidFill>
                      <a:srgbClr val="FFFFFF"/>
                    </a:solidFill>
                  </a:tcPr>
                </a:tc>
                <a:tc>
                  <a:txBody>
                    <a:bodyPr/>
                    <a:lstStyle/>
                    <a:p>
                      <a:pPr algn="ctr" rtl="0" fontAlgn="base"/>
                      <a:r>
                        <a:rPr lang="fr-FR" sz="1800" b="0" i="0">
                          <a:effectLst/>
                          <a:latin typeface="Aptos" panose="020B0004020202020204" pitchFamily="34" charset="0"/>
                        </a:rPr>
                        <a:t>Training </a:t>
                      </a:r>
                      <a:endParaRPr lang="fr-FR" sz="2800" b="0" i="0">
                        <a:effectLst/>
                      </a:endParaRPr>
                    </a:p>
                  </a:txBody>
                  <a:tcPr>
                    <a:lnL w="6350" cap="flat" cmpd="sng" algn="ctr">
                      <a:solidFill>
                        <a:srgbClr val="7F7F7F"/>
                      </a:solidFill>
                      <a:prstDash val="solid"/>
                      <a:round/>
                      <a:headEnd type="none" w="med" len="med"/>
                      <a:tailEnd type="none" w="med" len="med"/>
                    </a:lnL>
                    <a:lnR>
                      <a:noFill/>
                    </a:lnR>
                    <a:lnT w="6350" cap="flat" cmpd="sng" algn="ctr">
                      <a:solidFill>
                        <a:srgbClr val="7F7F7F"/>
                      </a:solidFill>
                      <a:prstDash val="solid"/>
                      <a:round/>
                      <a:headEnd type="none" w="med" len="med"/>
                      <a:tailEnd type="none" w="med" len="med"/>
                    </a:lnT>
                    <a:lnB>
                      <a:noFill/>
                    </a:lnB>
                    <a:noFill/>
                  </a:tcPr>
                </a:tc>
                <a:tc>
                  <a:txBody>
                    <a:bodyPr/>
                    <a:lstStyle/>
                    <a:p>
                      <a:pPr algn="ctr" rtl="0" fontAlgn="base"/>
                      <a:r>
                        <a:rPr lang="fr-FR" sz="1800" b="0" i="0" dirty="0">
                          <a:effectLst/>
                          <a:latin typeface="Aptos" panose="020B0004020202020204" pitchFamily="34" charset="0"/>
                        </a:rPr>
                        <a:t>Validation </a:t>
                      </a:r>
                      <a:endParaRPr lang="fr-FR" sz="2800" b="0" i="0" dirty="0">
                        <a:effectLst/>
                      </a:endParaRPr>
                    </a:p>
                  </a:txBody>
                  <a:tcPr>
                    <a:lnL>
                      <a:noFill/>
                    </a:lnL>
                    <a:lnR>
                      <a:noFill/>
                    </a:lnR>
                    <a:lnT w="6350" cap="flat" cmpd="sng" algn="ctr">
                      <a:solidFill>
                        <a:srgbClr val="7F7F7F"/>
                      </a:solidFill>
                      <a:prstDash val="solid"/>
                      <a:round/>
                      <a:headEnd type="none" w="med" len="med"/>
                      <a:tailEnd type="none" w="med" len="med"/>
                    </a:lnT>
                    <a:lnB>
                      <a:noFill/>
                    </a:lnB>
                    <a:noFill/>
                  </a:tcPr>
                </a:tc>
                <a:extLst>
                  <a:ext uri="{0D108BD9-81ED-4DB2-BD59-A6C34878D82A}">
                    <a16:rowId xmlns:a16="http://schemas.microsoft.com/office/drawing/2014/main" val="3791722430"/>
                  </a:ext>
                </a:extLst>
              </a:tr>
              <a:tr h="120650">
                <a:tc>
                  <a:txBody>
                    <a:bodyPr/>
                    <a:lstStyle/>
                    <a:p>
                      <a:pPr algn="ctr" rtl="0" fontAlgn="base"/>
                      <a:r>
                        <a:rPr lang="fr-FR" sz="1800" b="0" i="1" dirty="0" err="1">
                          <a:effectLst/>
                          <a:highlight>
                            <a:srgbClr val="FFFFFF"/>
                          </a:highlight>
                          <a:latin typeface="Aptos" panose="020B0004020202020204" pitchFamily="34" charset="0"/>
                        </a:rPr>
                        <a:t>Logits</a:t>
                      </a:r>
                      <a:r>
                        <a:rPr lang="fr-FR" sz="1800" b="0" i="1" dirty="0">
                          <a:effectLst/>
                          <a:highlight>
                            <a:srgbClr val="FFFFFF"/>
                          </a:highlight>
                          <a:latin typeface="Aptos" panose="020B0004020202020204" pitchFamily="34" charset="0"/>
                        </a:rPr>
                        <a:t>                                     EDA</a:t>
                      </a:r>
                      <a:r>
                        <a:rPr lang="fr-FR" sz="1800" b="0" i="0" dirty="0">
                          <a:effectLst/>
                          <a:highlight>
                            <a:srgbClr val="FFFFFF"/>
                          </a:highlight>
                          <a:latin typeface="Aptos" panose="020B0004020202020204" pitchFamily="34" charset="0"/>
                        </a:rPr>
                        <a:t> </a:t>
                      </a:r>
                      <a:endParaRPr lang="fr-FR" sz="2800" b="0" i="0" dirty="0">
                        <a:effectLst/>
                        <a:highlight>
                          <a:srgbClr val="FFFFFF"/>
                        </a:highlight>
                      </a:endParaRPr>
                    </a:p>
                  </a:txBody>
                  <a:tcPr>
                    <a:lnL>
                      <a:noFill/>
                    </a:lnL>
                    <a:lnR w="635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algn="ctr" rtl="0" fontAlgn="base"/>
                      <a:r>
                        <a:rPr lang="fr-FR" sz="1800" b="0" i="0" dirty="0">
                          <a:effectLst/>
                          <a:latin typeface="Aptos" panose="020B0004020202020204" pitchFamily="34" charset="0"/>
                        </a:rPr>
                        <a:t>79.16 </a:t>
                      </a:r>
                      <a:endParaRPr lang="fr-FR" sz="2800" b="0" i="0" dirty="0">
                        <a:effectLst/>
                      </a:endParaRPr>
                    </a:p>
                  </a:txBody>
                  <a:tcPr>
                    <a:lnL w="6350" cap="flat" cmpd="sng" algn="ctr">
                      <a:solidFill>
                        <a:srgbClr val="7F7F7F"/>
                      </a:solidFill>
                      <a:prstDash val="solid"/>
                      <a:round/>
                      <a:headEnd type="none" w="med" len="med"/>
                      <a:tailEnd type="none" w="med" len="med"/>
                    </a:lnL>
                    <a:lnR>
                      <a:noFill/>
                    </a:lnR>
                    <a:lnT>
                      <a:noFill/>
                    </a:lnT>
                    <a:lnB>
                      <a:noFill/>
                    </a:lnB>
                    <a:noFill/>
                  </a:tcPr>
                </a:tc>
                <a:tc>
                  <a:txBody>
                    <a:bodyPr/>
                    <a:lstStyle/>
                    <a:p>
                      <a:pPr algn="ctr" rtl="0" fontAlgn="base"/>
                      <a:r>
                        <a:rPr lang="fr-FR" sz="1800" b="0" i="0" dirty="0">
                          <a:solidFill>
                            <a:srgbClr val="0070C0"/>
                          </a:solidFill>
                          <a:effectLst/>
                          <a:latin typeface="Aptos" panose="020B0004020202020204" pitchFamily="34" charset="0"/>
                        </a:rPr>
                        <a:t>84.07 </a:t>
                      </a:r>
                      <a:endParaRPr lang="fr-FR" sz="2800" b="0" i="0" dirty="0">
                        <a:effectLst/>
                      </a:endParaRPr>
                    </a:p>
                  </a:txBody>
                  <a:tcPr>
                    <a:lnL>
                      <a:noFill/>
                    </a:lnL>
                    <a:lnR>
                      <a:noFill/>
                    </a:lnR>
                    <a:lnT>
                      <a:noFill/>
                    </a:lnT>
                    <a:lnB>
                      <a:noFill/>
                    </a:lnB>
                    <a:noFill/>
                  </a:tcPr>
                </a:tc>
                <a:extLst>
                  <a:ext uri="{0D108BD9-81ED-4DB2-BD59-A6C34878D82A}">
                    <a16:rowId xmlns:a16="http://schemas.microsoft.com/office/drawing/2014/main" val="3369030518"/>
                  </a:ext>
                </a:extLst>
              </a:tr>
              <a:tr h="120650">
                <a:tc>
                  <a:txBody>
                    <a:bodyPr/>
                    <a:lstStyle/>
                    <a:p>
                      <a:pPr algn="r" rtl="0" fontAlgn="base"/>
                      <a:r>
                        <a:rPr lang="fr-FR" sz="1800" b="0" i="1" dirty="0">
                          <a:effectLst/>
                          <a:latin typeface="Aptos" panose="020B0004020202020204" pitchFamily="34" charset="0"/>
                        </a:rPr>
                        <a:t>Attention Transfer           PAN EDA</a:t>
                      </a:r>
                      <a:r>
                        <a:rPr lang="fr-FR" sz="1800" b="0" i="0" dirty="0">
                          <a:effectLst/>
                          <a:latin typeface="Aptos" panose="020B0004020202020204" pitchFamily="34" charset="0"/>
                        </a:rPr>
                        <a:t> </a:t>
                      </a:r>
                      <a:endParaRPr lang="fr-FR" sz="2800" b="0" i="0" dirty="0">
                        <a:effectLst/>
                      </a:endParaRPr>
                    </a:p>
                  </a:txBody>
                  <a:tcPr>
                    <a:lnL>
                      <a:noFill/>
                    </a:lnL>
                    <a:lnR w="6350" cap="flat" cmpd="sng" algn="ctr">
                      <a:solidFill>
                        <a:srgbClr val="7F7F7F"/>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ctr" rtl="0" fontAlgn="base"/>
                      <a:r>
                        <a:rPr lang="fr-FR" sz="1800" b="0" i="0" dirty="0">
                          <a:effectLst/>
                          <a:latin typeface="Aptos" panose="020B0004020202020204" pitchFamily="34" charset="0"/>
                        </a:rPr>
                        <a:t>82.30 </a:t>
                      </a:r>
                      <a:endParaRPr lang="fr-FR" sz="2800" b="0" i="0" dirty="0">
                        <a:effectLst/>
                      </a:endParaRPr>
                    </a:p>
                  </a:txBody>
                  <a:tcPr>
                    <a:lnL w="6350" cap="flat" cmpd="sng" algn="ctr">
                      <a:solidFill>
                        <a:srgbClr val="7F7F7F"/>
                      </a:solidFill>
                      <a:prstDash val="solid"/>
                      <a:round/>
                      <a:headEnd type="none" w="med" len="med"/>
                      <a:tailEnd type="none" w="med" len="med"/>
                    </a:lnL>
                    <a:lnR>
                      <a:noFill/>
                    </a:lnR>
                    <a:lnT>
                      <a:noFill/>
                    </a:lnT>
                    <a:lnB>
                      <a:noFill/>
                    </a:lnB>
                    <a:noFill/>
                  </a:tcPr>
                </a:tc>
                <a:tc>
                  <a:txBody>
                    <a:bodyPr/>
                    <a:lstStyle/>
                    <a:p>
                      <a:pPr algn="ctr" rtl="0" fontAlgn="base"/>
                      <a:r>
                        <a:rPr lang="fr-FR" sz="1800" b="0" i="0" dirty="0">
                          <a:solidFill>
                            <a:schemeClr val="tx2"/>
                          </a:solidFill>
                          <a:effectLst/>
                          <a:latin typeface="Aptos" panose="020B0004020202020204" pitchFamily="34" charset="0"/>
                        </a:rPr>
                        <a:t>86.43 </a:t>
                      </a:r>
                      <a:endParaRPr lang="fr-FR" sz="2800" b="0" i="0" dirty="0">
                        <a:solidFill>
                          <a:schemeClr val="tx2"/>
                        </a:solidFill>
                        <a:effectLst/>
                      </a:endParaRPr>
                    </a:p>
                  </a:txBody>
                  <a:tcPr>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2978016102"/>
                  </a:ext>
                </a:extLst>
              </a:tr>
              <a:tr h="120650">
                <a:tc>
                  <a:txBody>
                    <a:bodyPr/>
                    <a:lstStyle/>
                    <a:p>
                      <a:pPr algn="r" rtl="0" fontAlgn="base"/>
                      <a:r>
                        <a:rPr lang="fr-FR" sz="1800" b="0" i="1" dirty="0">
                          <a:effectLst/>
                          <a:latin typeface="Aptos" panose="020B0004020202020204" pitchFamily="34" charset="0"/>
                        </a:rPr>
                        <a:t>Attention Transfer           </a:t>
                      </a:r>
                      <a:r>
                        <a:rPr lang="fr-FR" sz="1800" b="0" i="1" kern="1200" dirty="0">
                          <a:solidFill>
                            <a:schemeClr val="tx1"/>
                          </a:solidFill>
                          <a:effectLst/>
                          <a:latin typeface="Aptos" panose="020B0004020202020204" pitchFamily="34" charset="0"/>
                          <a:ea typeface="+mn-ea"/>
                          <a:cs typeface="+mn-cs"/>
                        </a:rPr>
                        <a:t>FC ECG </a:t>
                      </a:r>
                    </a:p>
                  </a:txBody>
                  <a:tcPr>
                    <a:lnL>
                      <a:noFill/>
                    </a:lnL>
                    <a:lnR w="6350" cap="flat" cmpd="sng" algn="ctr">
                      <a:solidFill>
                        <a:srgbClr val="7F7F7F"/>
                      </a:solidFill>
                      <a:prstDash val="solid"/>
                      <a:round/>
                      <a:headEnd type="none" w="med" len="med"/>
                      <a:tailEnd type="none" w="med" len="med"/>
                    </a:lnR>
                    <a:lnT>
                      <a:noFill/>
                    </a:lnT>
                    <a:lnB>
                      <a:noFill/>
                    </a:lnB>
                    <a:solidFill>
                      <a:schemeClr val="tx2">
                        <a:lumMod val="10000"/>
                        <a:lumOff val="90000"/>
                      </a:schemeClr>
                    </a:solidFill>
                  </a:tcPr>
                </a:tc>
                <a:tc>
                  <a:txBody>
                    <a:bodyPr/>
                    <a:lstStyle/>
                    <a:p>
                      <a:pPr algn="ctr" rtl="0" fontAlgn="base"/>
                      <a:endParaRPr lang="fr-FR" sz="2800" b="0" i="0" dirty="0">
                        <a:effectLst/>
                      </a:endParaRPr>
                    </a:p>
                  </a:txBody>
                  <a:tcPr>
                    <a:lnL w="6350" cap="flat" cmpd="sng" algn="ctr">
                      <a:solidFill>
                        <a:srgbClr val="7F7F7F"/>
                      </a:solidFill>
                      <a:prstDash val="solid"/>
                      <a:round/>
                      <a:headEnd type="none" w="med" len="med"/>
                      <a:tailEnd type="none" w="med" len="med"/>
                    </a:lnL>
                    <a:lnR>
                      <a:noFill/>
                    </a:lnR>
                    <a:lnT>
                      <a:noFill/>
                    </a:lnT>
                    <a:lnB>
                      <a:noFill/>
                    </a:lnB>
                    <a:noFill/>
                  </a:tcPr>
                </a:tc>
                <a:tc>
                  <a:txBody>
                    <a:bodyPr/>
                    <a:lstStyle/>
                    <a:p>
                      <a:pPr marL="0" algn="ctr" defTabSz="914400" rtl="0" eaLnBrk="1" fontAlgn="base" latinLnBrk="0" hangingPunct="1"/>
                      <a:r>
                        <a:rPr lang="fr-FR" sz="1800" b="0" i="0" kern="1200" dirty="0">
                          <a:solidFill>
                            <a:schemeClr val="tx2"/>
                          </a:solidFill>
                          <a:effectLst/>
                          <a:latin typeface="Aptos" panose="020B0004020202020204" pitchFamily="34" charset="0"/>
                          <a:ea typeface="+mn-ea"/>
                          <a:cs typeface="+mn-cs"/>
                        </a:rPr>
                        <a:t>75.21</a:t>
                      </a:r>
                    </a:p>
                  </a:txBody>
                  <a:tcPr>
                    <a:lnL>
                      <a:noFill/>
                    </a:lnL>
                    <a:lnR>
                      <a:noFill/>
                    </a:lnR>
                    <a:lnT>
                      <a:noFill/>
                    </a:lnT>
                    <a:lnB>
                      <a:noFill/>
                    </a:lnB>
                    <a:solidFill>
                      <a:schemeClr val="tx2">
                        <a:lumMod val="10000"/>
                        <a:lumOff val="90000"/>
                      </a:schemeClr>
                    </a:solidFill>
                  </a:tcPr>
                </a:tc>
                <a:extLst>
                  <a:ext uri="{0D108BD9-81ED-4DB2-BD59-A6C34878D82A}">
                    <a16:rowId xmlns:a16="http://schemas.microsoft.com/office/drawing/2014/main" val="2846846850"/>
                  </a:ext>
                </a:extLst>
              </a:tr>
              <a:tr h="120650">
                <a:tc>
                  <a:txBody>
                    <a:bodyPr/>
                    <a:lstStyle/>
                    <a:p>
                      <a:pPr marL="0" algn="r" defTabSz="914400" rtl="0" eaLnBrk="1" fontAlgn="base" latinLnBrk="0" hangingPunct="1"/>
                      <a:r>
                        <a:rPr lang="fr-FR" sz="1800" b="0" i="1" kern="1200" dirty="0">
                          <a:solidFill>
                            <a:schemeClr val="tx1"/>
                          </a:solidFill>
                          <a:effectLst/>
                          <a:latin typeface="Aptos" panose="020B0004020202020204" pitchFamily="34" charset="0"/>
                          <a:ea typeface="+mn-ea"/>
                          <a:cs typeface="+mn-cs"/>
                        </a:rPr>
                        <a:t>Fusion EDA/ECG</a:t>
                      </a:r>
                    </a:p>
                  </a:txBody>
                  <a:tcPr>
                    <a:lnL>
                      <a:noFill/>
                    </a:lnL>
                    <a:lnR w="6350" cap="flat" cmpd="sng" algn="ctr">
                      <a:solidFill>
                        <a:srgbClr val="7F7F7F"/>
                      </a:solidFill>
                      <a:prstDash val="solid"/>
                      <a:round/>
                      <a:headEnd type="none" w="med" len="med"/>
                      <a:tailEnd type="none" w="med" len="med"/>
                    </a:lnR>
                    <a:lnT>
                      <a:noFill/>
                    </a:lnT>
                    <a:lnB>
                      <a:noFill/>
                    </a:lnB>
                    <a:solidFill>
                      <a:srgbClr val="FFFFFF"/>
                    </a:solidFill>
                  </a:tcPr>
                </a:tc>
                <a:tc>
                  <a:txBody>
                    <a:bodyPr/>
                    <a:lstStyle/>
                    <a:p>
                      <a:pPr marL="0" algn="ctr" defTabSz="914400" rtl="0" eaLnBrk="1" fontAlgn="base" latinLnBrk="0" hangingPunct="1"/>
                      <a:r>
                        <a:rPr lang="fr-FR" sz="1800" b="0" i="1" kern="1200" dirty="0">
                          <a:solidFill>
                            <a:schemeClr val="tx1"/>
                          </a:solidFill>
                          <a:effectLst/>
                          <a:highlight>
                            <a:srgbClr val="FFFFFF"/>
                          </a:highlight>
                          <a:latin typeface="Aptos" panose="020B0004020202020204" pitchFamily="34" charset="0"/>
                          <a:ea typeface="+mn-ea"/>
                          <a:cs typeface="+mn-cs"/>
                        </a:rPr>
                        <a:t>96.60</a:t>
                      </a:r>
                    </a:p>
                  </a:txBody>
                  <a:tcPr>
                    <a:lnL w="6350" cap="flat" cmpd="sng" algn="ctr">
                      <a:solidFill>
                        <a:srgbClr val="7F7F7F"/>
                      </a:solidFill>
                      <a:prstDash val="solid"/>
                      <a:round/>
                      <a:headEnd type="none" w="med" len="med"/>
                      <a:tailEnd type="none" w="med" len="med"/>
                    </a:lnL>
                    <a:lnR>
                      <a:noFill/>
                    </a:lnR>
                    <a:lnT>
                      <a:noFill/>
                    </a:lnT>
                    <a:lnB>
                      <a:noFill/>
                    </a:lnB>
                    <a:noFill/>
                  </a:tcPr>
                </a:tc>
                <a:tc>
                  <a:txBody>
                    <a:bodyPr/>
                    <a:lstStyle/>
                    <a:p>
                      <a:pPr marL="0" algn="ctr" defTabSz="914400" rtl="0" eaLnBrk="1" fontAlgn="base" latinLnBrk="0" hangingPunct="1"/>
                      <a:r>
                        <a:rPr lang="fr-FR" sz="1800" b="0" i="0" kern="1200" dirty="0">
                          <a:solidFill>
                            <a:srgbClr val="0070C0"/>
                          </a:solidFill>
                          <a:effectLst/>
                          <a:latin typeface="Aptos" panose="020B0004020202020204" pitchFamily="34" charset="0"/>
                          <a:ea typeface="+mn-ea"/>
                          <a:cs typeface="+mn-cs"/>
                        </a:rPr>
                        <a:t>83.08</a:t>
                      </a:r>
                    </a:p>
                  </a:txBody>
                  <a:tcPr>
                    <a:lnL>
                      <a:noFill/>
                    </a:lnL>
                    <a:lnR>
                      <a:noFill/>
                    </a:lnR>
                    <a:lnT>
                      <a:noFill/>
                    </a:lnT>
                    <a:lnB>
                      <a:noFill/>
                    </a:lnB>
                    <a:noFill/>
                  </a:tcPr>
                </a:tc>
                <a:extLst>
                  <a:ext uri="{0D108BD9-81ED-4DB2-BD59-A6C34878D82A}">
                    <a16:rowId xmlns:a16="http://schemas.microsoft.com/office/drawing/2014/main" val="3695770470"/>
                  </a:ext>
                </a:extLst>
              </a:tr>
              <a:tr h="120650">
                <a:tc>
                  <a:txBody>
                    <a:bodyPr/>
                    <a:lstStyle/>
                    <a:p>
                      <a:pPr algn="r" rtl="0" fontAlgn="base"/>
                      <a:r>
                        <a:rPr lang="fr-FR" sz="1800" b="0" i="1" dirty="0">
                          <a:effectLst/>
                          <a:latin typeface="Aptos" panose="020B0004020202020204" pitchFamily="34" charset="0"/>
                        </a:rPr>
                        <a:t>SOTA EDA </a:t>
                      </a:r>
                      <a:r>
                        <a:rPr lang="fr-FR" sz="1800" b="0" i="0" dirty="0">
                          <a:effectLst/>
                          <a:latin typeface="Aptos" panose="020B0004020202020204" pitchFamily="34" charset="0"/>
                        </a:rPr>
                        <a:t> </a:t>
                      </a:r>
                      <a:endParaRPr lang="fr-FR" sz="2800" b="0" i="0" dirty="0">
                        <a:effectLst/>
                      </a:endParaRPr>
                    </a:p>
                  </a:txBody>
                  <a:tcPr>
                    <a:lnL>
                      <a:noFill/>
                    </a:lnL>
                    <a:lnR w="6350" cap="flat" cmpd="sng" algn="ctr">
                      <a:solidFill>
                        <a:srgbClr val="7F7F7F"/>
                      </a:solidFill>
                      <a:prstDash val="solid"/>
                      <a:round/>
                      <a:headEnd type="none" w="med" len="med"/>
                      <a:tailEnd type="none" w="med" len="med"/>
                    </a:lnR>
                    <a:lnT>
                      <a:noFill/>
                    </a:lnT>
                    <a:lnB>
                      <a:noFill/>
                    </a:lnB>
                    <a:solidFill>
                      <a:schemeClr val="accent6">
                        <a:lumMod val="20000"/>
                        <a:lumOff val="80000"/>
                      </a:schemeClr>
                    </a:solidFill>
                  </a:tcPr>
                </a:tc>
                <a:tc>
                  <a:txBody>
                    <a:bodyPr/>
                    <a:lstStyle/>
                    <a:p>
                      <a:pPr algn="ctr" rtl="0" fontAlgn="base"/>
                      <a:r>
                        <a:rPr lang="fr-FR" sz="1800" b="0" i="0" dirty="0">
                          <a:effectLst/>
                          <a:latin typeface="Aptos" panose="020B0004020202020204" pitchFamily="34" charset="0"/>
                        </a:rPr>
                        <a:t>- </a:t>
                      </a:r>
                      <a:endParaRPr lang="fr-FR" sz="2800" b="0" i="0" dirty="0">
                        <a:effectLst/>
                      </a:endParaRPr>
                    </a:p>
                  </a:txBody>
                  <a:tcPr>
                    <a:lnL w="6350" cap="flat" cmpd="sng" algn="ctr">
                      <a:solidFill>
                        <a:srgbClr val="7F7F7F"/>
                      </a:solidFill>
                      <a:prstDash val="solid"/>
                      <a:round/>
                      <a:headEnd type="none" w="med" len="med"/>
                      <a:tailEnd type="none" w="med" len="med"/>
                    </a:lnL>
                    <a:lnR>
                      <a:noFill/>
                    </a:lnR>
                    <a:lnT>
                      <a:noFill/>
                    </a:lnT>
                    <a:lnB>
                      <a:noFill/>
                    </a:lnB>
                    <a:solidFill>
                      <a:schemeClr val="accent6">
                        <a:lumMod val="20000"/>
                        <a:lumOff val="80000"/>
                      </a:schemeClr>
                    </a:solidFill>
                  </a:tcPr>
                </a:tc>
                <a:tc>
                  <a:txBody>
                    <a:bodyPr/>
                    <a:lstStyle/>
                    <a:p>
                      <a:pPr algn="ctr" rtl="0" fontAlgn="base"/>
                      <a:r>
                        <a:rPr lang="fr-FR" sz="1800" b="0" i="0" dirty="0">
                          <a:solidFill>
                            <a:srgbClr val="0070C0"/>
                          </a:solidFill>
                          <a:effectLst/>
                          <a:latin typeface="Aptos" panose="020B0004020202020204" pitchFamily="34" charset="0"/>
                        </a:rPr>
                        <a:t>85.56 </a:t>
                      </a:r>
                      <a:endParaRPr lang="fr-FR" sz="2800" b="0" i="0" dirty="0">
                        <a:effectLst/>
                      </a:endParaRPr>
                    </a:p>
                  </a:txBody>
                  <a:tcPr>
                    <a:lnL>
                      <a:noFill/>
                    </a:lnL>
                    <a:lnR>
                      <a:noFill/>
                    </a:lnR>
                    <a:lnT>
                      <a:noFill/>
                    </a:lnT>
                    <a:lnB>
                      <a:noFill/>
                    </a:lnB>
                    <a:solidFill>
                      <a:schemeClr val="accent6">
                        <a:lumMod val="20000"/>
                        <a:lumOff val="80000"/>
                      </a:schemeClr>
                    </a:solidFill>
                  </a:tcPr>
                </a:tc>
                <a:extLst>
                  <a:ext uri="{0D108BD9-81ED-4DB2-BD59-A6C34878D82A}">
                    <a16:rowId xmlns:a16="http://schemas.microsoft.com/office/drawing/2014/main" val="1485634908"/>
                  </a:ext>
                </a:extLst>
              </a:tr>
              <a:tr h="120650">
                <a:tc>
                  <a:txBody>
                    <a:bodyPr/>
                    <a:lstStyle/>
                    <a:p>
                      <a:pPr algn="r" rtl="0" fontAlgn="base"/>
                      <a:r>
                        <a:rPr lang="fr-FR" sz="1800" b="0" i="1" kern="1200" dirty="0">
                          <a:solidFill>
                            <a:schemeClr val="tx1"/>
                          </a:solidFill>
                          <a:effectLst/>
                          <a:latin typeface="Aptos" panose="020B0004020202020204" pitchFamily="34" charset="0"/>
                          <a:ea typeface="+mn-ea"/>
                          <a:cs typeface="+mn-cs"/>
                        </a:rPr>
                        <a:t>SOTA ECG</a:t>
                      </a:r>
                    </a:p>
                  </a:txBody>
                  <a:tcPr>
                    <a:lnL>
                      <a:noFill/>
                    </a:lnL>
                    <a:lnR w="6350" cap="flat" cmpd="sng" algn="ctr">
                      <a:solidFill>
                        <a:srgbClr val="7F7F7F"/>
                      </a:solidFill>
                      <a:prstDash val="solid"/>
                      <a:round/>
                      <a:headEnd type="none" w="med" len="med"/>
                      <a:tailEnd type="none" w="med" len="med"/>
                    </a:lnR>
                    <a:lnT>
                      <a:noFill/>
                    </a:lnT>
                    <a:lnB>
                      <a:noFill/>
                    </a:lnB>
                    <a:noFill/>
                  </a:tcPr>
                </a:tc>
                <a:tc>
                  <a:txBody>
                    <a:bodyPr/>
                    <a:lstStyle/>
                    <a:p>
                      <a:pPr algn="ctr" rtl="0" fontAlgn="base"/>
                      <a:endParaRPr lang="fr-FR" sz="2800" b="0" i="0" dirty="0">
                        <a:effectLst/>
                      </a:endParaRPr>
                    </a:p>
                  </a:txBody>
                  <a:tcPr>
                    <a:lnL w="6350" cap="flat" cmpd="sng" algn="ctr">
                      <a:solidFill>
                        <a:srgbClr val="7F7F7F"/>
                      </a:solidFill>
                      <a:prstDash val="solid"/>
                      <a:round/>
                      <a:headEnd type="none" w="med" len="med"/>
                      <a:tailEnd type="none" w="med" len="med"/>
                    </a:lnL>
                    <a:lnR>
                      <a:noFill/>
                    </a:lnR>
                    <a:lnT>
                      <a:noFill/>
                    </a:lnT>
                    <a:lnB>
                      <a:noFill/>
                    </a:lnB>
                    <a:noFill/>
                  </a:tcPr>
                </a:tc>
                <a:tc>
                  <a:txBody>
                    <a:bodyPr/>
                    <a:lstStyle/>
                    <a:p>
                      <a:pPr algn="ctr" rtl="0" fontAlgn="base"/>
                      <a:r>
                        <a:rPr lang="fr-FR" sz="2800" b="0" i="0" dirty="0">
                          <a:effectLst/>
                        </a:rPr>
                        <a:t>-</a:t>
                      </a:r>
                    </a:p>
                  </a:txBody>
                  <a:tcPr>
                    <a:lnL>
                      <a:noFill/>
                    </a:lnL>
                    <a:lnR>
                      <a:noFill/>
                    </a:lnR>
                    <a:lnT>
                      <a:noFill/>
                    </a:lnT>
                    <a:lnB>
                      <a:noFill/>
                    </a:lnB>
                    <a:noFill/>
                  </a:tcPr>
                </a:tc>
                <a:extLst>
                  <a:ext uri="{0D108BD9-81ED-4DB2-BD59-A6C34878D82A}">
                    <a16:rowId xmlns:a16="http://schemas.microsoft.com/office/drawing/2014/main" val="3437697929"/>
                  </a:ext>
                </a:extLst>
              </a:tr>
            </a:tbl>
          </a:graphicData>
        </a:graphic>
      </p:graphicFrame>
      <p:sp>
        <p:nvSpPr>
          <p:cNvPr id="6" name="TextBox 3">
            <a:extLst>
              <a:ext uri="{FF2B5EF4-FFF2-40B4-BE49-F238E27FC236}">
                <a16:creationId xmlns:a16="http://schemas.microsoft.com/office/drawing/2014/main" id="{01A4227A-44BF-EEDA-A805-39A258C21815}"/>
              </a:ext>
            </a:extLst>
          </p:cNvPr>
          <p:cNvSpPr txBox="1"/>
          <p:nvPr/>
        </p:nvSpPr>
        <p:spPr>
          <a:xfrm>
            <a:off x="0" y="0"/>
            <a:ext cx="12192000" cy="1061253"/>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760"/>
              </a:lnSpc>
              <a:spcBef>
                <a:spcPct val="0"/>
              </a:spcBef>
            </a:pPr>
            <a:r>
              <a:rPr lang="en-US" sz="3600" dirty="0">
                <a:solidFill>
                  <a:srgbClr val="000000"/>
                </a:solidFill>
                <a:latin typeface="IBM Plex Sans"/>
              </a:rPr>
              <a:t>III. </a:t>
            </a:r>
            <a:r>
              <a:rPr lang="en-US" sz="3600" b="1" dirty="0">
                <a:solidFill>
                  <a:srgbClr val="000000"/>
                </a:solidFill>
                <a:latin typeface="IBM Plex Sans"/>
              </a:rPr>
              <a:t>Results</a:t>
            </a:r>
            <a:r>
              <a:rPr lang="en-US" sz="3600" dirty="0">
                <a:solidFill>
                  <a:srgbClr val="000000"/>
                </a:solidFill>
                <a:latin typeface="IBM Plex Sans"/>
              </a:rPr>
              <a:t> and Perspectives </a:t>
            </a:r>
            <a:r>
              <a:rPr lang="en-US" sz="6000" dirty="0">
                <a:solidFill>
                  <a:srgbClr val="000000"/>
                </a:solidFill>
                <a:latin typeface="IBM Plex Sans"/>
              </a:rPr>
              <a:t> </a:t>
            </a:r>
          </a:p>
        </p:txBody>
      </p:sp>
      <p:sp>
        <p:nvSpPr>
          <p:cNvPr id="7" name="ZoneTexte 23">
            <a:extLst>
              <a:ext uri="{FF2B5EF4-FFF2-40B4-BE49-F238E27FC236}">
                <a16:creationId xmlns:a16="http://schemas.microsoft.com/office/drawing/2014/main" id="{65896480-662E-FC18-D717-6D0C6C272CB5}"/>
              </a:ext>
            </a:extLst>
          </p:cNvPr>
          <p:cNvSpPr txBox="1"/>
          <p:nvPr/>
        </p:nvSpPr>
        <p:spPr>
          <a:xfrm>
            <a:off x="2546622" y="1230957"/>
            <a:ext cx="7098756" cy="369332"/>
          </a:xfrm>
          <a:prstGeom prst="rect">
            <a:avLst/>
          </a:prstGeom>
          <a:solidFill>
            <a:schemeClr val="bg2"/>
          </a:solid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b="1" dirty="0">
                <a:latin typeface="IBM Plex Sans"/>
              </a:rPr>
              <a:t>Comparison with SOTA</a:t>
            </a:r>
            <a:endParaRPr lang="en-US" b="1" dirty="0">
              <a:latin typeface="IBM Plex Sans"/>
            </a:endParaRPr>
          </a:p>
        </p:txBody>
      </p:sp>
      <p:sp>
        <p:nvSpPr>
          <p:cNvPr id="9" name="TextBox 8">
            <a:extLst>
              <a:ext uri="{FF2B5EF4-FFF2-40B4-BE49-F238E27FC236}">
                <a16:creationId xmlns:a16="http://schemas.microsoft.com/office/drawing/2014/main" id="{7D2FC7F7-87AD-8261-A23D-0E91FB25B977}"/>
              </a:ext>
            </a:extLst>
          </p:cNvPr>
          <p:cNvSpPr txBox="1"/>
          <p:nvPr/>
        </p:nvSpPr>
        <p:spPr>
          <a:xfrm>
            <a:off x="160712" y="6408804"/>
            <a:ext cx="11870575" cy="261610"/>
          </a:xfrm>
          <a:prstGeom prst="rect">
            <a:avLst/>
          </a:prstGeom>
          <a:noFill/>
        </p:spPr>
        <p:txBody>
          <a:bodyPr wrap="square">
            <a:spAutoFit/>
          </a:bodyPr>
          <a:lstStyle/>
          <a:p>
            <a:r>
              <a:rPr lang="en-GB" sz="1100" b="0" i="1" dirty="0">
                <a:solidFill>
                  <a:srgbClr val="000000"/>
                </a:solidFill>
                <a:effectLst/>
                <a:highlight>
                  <a:srgbClr val="FFFFFF"/>
                </a:highlight>
                <a:latin typeface="Segoe UI" panose="020B0502040204020203" pitchFamily="34" charset="0"/>
              </a:rPr>
              <a:t>Source : Lu, Z., </a:t>
            </a:r>
            <a:r>
              <a:rPr lang="en-GB" sz="1100" b="0" i="1" dirty="0" err="1">
                <a:solidFill>
                  <a:srgbClr val="000000"/>
                </a:solidFill>
                <a:effectLst/>
                <a:highlight>
                  <a:srgbClr val="FFFFFF"/>
                </a:highlight>
                <a:latin typeface="Segoe UI" panose="020B0502040204020203" pitchFamily="34" charset="0"/>
              </a:rPr>
              <a:t>Ozek</a:t>
            </a:r>
            <a:r>
              <a:rPr lang="en-GB" sz="1100" b="0" i="1" dirty="0">
                <a:solidFill>
                  <a:srgbClr val="000000"/>
                </a:solidFill>
                <a:effectLst/>
                <a:highlight>
                  <a:srgbClr val="FFFFFF"/>
                </a:highlight>
                <a:latin typeface="Segoe UI" panose="020B0502040204020203" pitchFamily="34" charset="0"/>
              </a:rPr>
              <a:t>, B., &amp; </a:t>
            </a:r>
            <a:r>
              <a:rPr lang="en-GB" sz="1100" b="0" i="1" dirty="0" err="1">
                <a:solidFill>
                  <a:srgbClr val="000000"/>
                </a:solidFill>
                <a:effectLst/>
                <a:highlight>
                  <a:srgbClr val="FFFFFF"/>
                </a:highlight>
                <a:latin typeface="Segoe UI" panose="020B0502040204020203" pitchFamily="34" charset="0"/>
              </a:rPr>
              <a:t>Kamarthi</a:t>
            </a:r>
            <a:r>
              <a:rPr lang="en-GB" sz="1100" b="0" i="1" dirty="0">
                <a:solidFill>
                  <a:srgbClr val="000000"/>
                </a:solidFill>
                <a:effectLst/>
                <a:highlight>
                  <a:srgbClr val="FFFFFF"/>
                </a:highlight>
                <a:latin typeface="Segoe UI" panose="020B0502040204020203" pitchFamily="34" charset="0"/>
              </a:rPr>
              <a:t>, S. (2023) Transformer Encoder with Multiscale Deep Learning for Pain Classification Using Physiological Signals</a:t>
            </a:r>
            <a:r>
              <a:rPr lang="en-GB" sz="1100" b="0" i="0" dirty="0">
                <a:solidFill>
                  <a:srgbClr val="000000"/>
                </a:solidFill>
                <a:effectLst/>
                <a:highlight>
                  <a:srgbClr val="FFFFFF"/>
                </a:highlight>
                <a:latin typeface="Segoe UI" panose="020B0502040204020203" pitchFamily="34" charset="0"/>
              </a:rPr>
              <a:t>  </a:t>
            </a:r>
            <a:endParaRPr lang="en-GB" sz="1100" dirty="0"/>
          </a:p>
        </p:txBody>
      </p:sp>
      <p:sp>
        <p:nvSpPr>
          <p:cNvPr id="2" name="TextBox 1">
            <a:extLst>
              <a:ext uri="{FF2B5EF4-FFF2-40B4-BE49-F238E27FC236}">
                <a16:creationId xmlns:a16="http://schemas.microsoft.com/office/drawing/2014/main" id="{BD58F64A-4E33-2F69-E8AE-249135BD5410}"/>
              </a:ext>
            </a:extLst>
          </p:cNvPr>
          <p:cNvSpPr txBox="1"/>
          <p:nvPr/>
        </p:nvSpPr>
        <p:spPr>
          <a:xfrm>
            <a:off x="2728342" y="5442377"/>
            <a:ext cx="6917036" cy="369332"/>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Ø"/>
            </a:pPr>
            <a:r>
              <a:rPr lang="en-GB" dirty="0"/>
              <a:t>Above SOTA prediction of pain level on </a:t>
            </a:r>
            <a:r>
              <a:rPr lang="en-GB" dirty="0" err="1"/>
              <a:t>BioVid</a:t>
            </a:r>
            <a:r>
              <a:rPr lang="en-GB" dirty="0"/>
              <a:t> dataset. </a:t>
            </a:r>
          </a:p>
        </p:txBody>
      </p:sp>
      <p:sp>
        <p:nvSpPr>
          <p:cNvPr id="3" name="ZoneTexte 16">
            <a:extLst>
              <a:ext uri="{FF2B5EF4-FFF2-40B4-BE49-F238E27FC236}">
                <a16:creationId xmlns:a16="http://schemas.microsoft.com/office/drawing/2014/main" id="{22D90784-2F1B-3637-D3F6-89D47154C02B}"/>
              </a:ext>
            </a:extLst>
          </p:cNvPr>
          <p:cNvSpPr txBox="1"/>
          <p:nvPr/>
        </p:nvSpPr>
        <p:spPr>
          <a:xfrm>
            <a:off x="11287370" y="6470277"/>
            <a:ext cx="885818"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20/22</a:t>
            </a:r>
            <a:endParaRPr lang="fr-FR" dirty="0">
              <a:latin typeface="IBM Plex Sans" panose="020B0503050203000203" pitchFamily="34" charset="0"/>
            </a:endParaRPr>
          </a:p>
        </p:txBody>
      </p:sp>
    </p:spTree>
    <p:extLst>
      <p:ext uri="{BB962C8B-B14F-4D97-AF65-F5344CB8AC3E}">
        <p14:creationId xmlns:p14="http://schemas.microsoft.com/office/powerpoint/2010/main" val="125014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0BF59DBA-F0C6-08EB-C95E-9B3806F2216F}"/>
              </a:ext>
            </a:extLst>
          </p:cNvPr>
          <p:cNvSpPr txBox="1"/>
          <p:nvPr/>
        </p:nvSpPr>
        <p:spPr>
          <a:xfrm>
            <a:off x="0" y="0"/>
            <a:ext cx="12192000" cy="963597"/>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760"/>
              </a:lnSpc>
              <a:spcBef>
                <a:spcPct val="0"/>
              </a:spcBef>
            </a:pPr>
            <a:r>
              <a:rPr lang="en-US" sz="3600" dirty="0">
                <a:solidFill>
                  <a:srgbClr val="000000"/>
                </a:solidFill>
                <a:latin typeface="IBM Plex Sans"/>
              </a:rPr>
              <a:t>IV. </a:t>
            </a:r>
            <a:r>
              <a:rPr lang="en-US" sz="3600" b="1" dirty="0">
                <a:solidFill>
                  <a:srgbClr val="000000"/>
                </a:solidFill>
                <a:latin typeface="IBM Plex Sans"/>
              </a:rPr>
              <a:t>Discussion</a:t>
            </a:r>
            <a:endParaRPr lang="en-US" sz="6000" b="1" dirty="0">
              <a:solidFill>
                <a:srgbClr val="000000"/>
              </a:solidFill>
              <a:latin typeface="IBM Plex Sans"/>
            </a:endParaRPr>
          </a:p>
        </p:txBody>
      </p:sp>
      <p:sp>
        <p:nvSpPr>
          <p:cNvPr id="3" name="TextBox 2">
            <a:extLst>
              <a:ext uri="{FF2B5EF4-FFF2-40B4-BE49-F238E27FC236}">
                <a16:creationId xmlns:a16="http://schemas.microsoft.com/office/drawing/2014/main" id="{AFEDFE98-08E2-3676-60F3-7B43552BD814}"/>
              </a:ext>
            </a:extLst>
          </p:cNvPr>
          <p:cNvSpPr txBox="1"/>
          <p:nvPr/>
        </p:nvSpPr>
        <p:spPr>
          <a:xfrm>
            <a:off x="398477" y="1610994"/>
            <a:ext cx="11395045" cy="3416320"/>
          </a:xfrm>
          <a:prstGeom prst="rect">
            <a:avLst/>
          </a:prstGeom>
          <a:noFill/>
          <a:ln>
            <a:solidFill>
              <a:srgbClr val="C00000"/>
            </a:solidFill>
          </a:ln>
        </p:spPr>
        <p:txBody>
          <a:bodyPr wrap="square" rtlCol="0">
            <a:spAutoFit/>
          </a:bodyPr>
          <a:lstStyle/>
          <a:p>
            <a:pPr marL="285750" indent="-285750">
              <a:buFont typeface="Wingdings" panose="05000000000000000000" pitchFamily="2" charset="2"/>
              <a:buChar char="Ø"/>
            </a:pPr>
            <a:r>
              <a:rPr lang="en-GB" dirty="0"/>
              <a:t>Implementing </a:t>
            </a:r>
            <a:r>
              <a:rPr lang="en-GB" b="1" dirty="0"/>
              <a:t>Knowledge Distillation </a:t>
            </a:r>
            <a:r>
              <a:rPr lang="en-GB" dirty="0"/>
              <a:t>improves the prediction accuracy of pain levels.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Attention Transfer </a:t>
            </a:r>
            <a:r>
              <a:rPr lang="en-GB" dirty="0"/>
              <a:t>is more effective than Logits in enhancing the model's performance for pain level prediction.</a:t>
            </a:r>
            <a:br>
              <a:rPr lang="en-GB" dirty="0"/>
            </a:br>
            <a:endParaRPr lang="en-GB" dirty="0"/>
          </a:p>
          <a:p>
            <a:pPr marL="285750" indent="-285750">
              <a:buFont typeface="Wingdings" panose="05000000000000000000" pitchFamily="2" charset="2"/>
              <a:buChar char="Ø"/>
            </a:pPr>
            <a:r>
              <a:rPr lang="en-GB" b="1" dirty="0"/>
              <a:t>ECG</a:t>
            </a:r>
            <a:r>
              <a:rPr lang="en-GB" dirty="0"/>
              <a:t> signals need pre-processing prior to their utilization in a DL model.</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b="1" dirty="0"/>
              <a:t>Fusion</a:t>
            </a:r>
            <a:r>
              <a:rPr lang="en-GB" dirty="0"/>
              <a:t> of EDA/ECG lowers prediction of pain levels.</a:t>
            </a:r>
          </a:p>
          <a:p>
            <a:pPr marL="285750" indent="-285750">
              <a:buFont typeface="Wingdings" panose="05000000000000000000" pitchFamily="2" charset="2"/>
              <a:buChar char="Ø"/>
            </a:pPr>
            <a:endParaRPr lang="en-GB" dirty="0"/>
          </a:p>
          <a:p>
            <a:pPr marL="285750" indent="-285750">
              <a:buFont typeface="Wingdings" panose="05000000000000000000" pitchFamily="2" charset="2"/>
              <a:buChar char="Ø"/>
            </a:pPr>
            <a:r>
              <a:rPr lang="en-GB" dirty="0"/>
              <a:t>EDA and ECG are not complementary </a:t>
            </a:r>
            <a:r>
              <a:rPr lang="en-GB" dirty="0" err="1"/>
              <a:t>informations</a:t>
            </a:r>
            <a:r>
              <a:rPr lang="en-GB" dirty="0"/>
              <a:t>. </a:t>
            </a:r>
            <a:br>
              <a:rPr lang="en-GB" dirty="0"/>
            </a:br>
            <a:endParaRPr lang="en-GB" dirty="0"/>
          </a:p>
          <a:p>
            <a:pPr marL="285750" indent="-285750">
              <a:buFont typeface="Wingdings" panose="05000000000000000000" pitchFamily="2" charset="2"/>
              <a:buChar char="Ø"/>
            </a:pPr>
            <a:r>
              <a:rPr lang="en-GB" dirty="0"/>
              <a:t>Above </a:t>
            </a:r>
            <a:r>
              <a:rPr lang="en-GB" b="1" dirty="0"/>
              <a:t>SOTA prediction </a:t>
            </a:r>
            <a:r>
              <a:rPr lang="en-GB" dirty="0"/>
              <a:t>of pain level on </a:t>
            </a:r>
            <a:r>
              <a:rPr lang="en-GB" dirty="0" err="1"/>
              <a:t>BioVid</a:t>
            </a:r>
            <a:r>
              <a:rPr lang="en-GB" dirty="0"/>
              <a:t> dataset</a:t>
            </a:r>
          </a:p>
          <a:p>
            <a:pPr marL="285750" indent="-285750">
              <a:buFont typeface="Wingdings" panose="05000000000000000000" pitchFamily="2" charset="2"/>
              <a:buChar char="Ø"/>
            </a:pPr>
            <a:endParaRPr lang="en-GB" dirty="0"/>
          </a:p>
        </p:txBody>
      </p:sp>
      <p:sp>
        <p:nvSpPr>
          <p:cNvPr id="4" name="ZoneTexte 16">
            <a:extLst>
              <a:ext uri="{FF2B5EF4-FFF2-40B4-BE49-F238E27FC236}">
                <a16:creationId xmlns:a16="http://schemas.microsoft.com/office/drawing/2014/main" id="{BD899B25-056B-C9E5-546D-B33F9FC4D17C}"/>
              </a:ext>
            </a:extLst>
          </p:cNvPr>
          <p:cNvSpPr txBox="1"/>
          <p:nvPr/>
        </p:nvSpPr>
        <p:spPr>
          <a:xfrm>
            <a:off x="11287370" y="6470277"/>
            <a:ext cx="885818"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21/22</a:t>
            </a:r>
            <a:endParaRPr lang="fr-FR" dirty="0">
              <a:latin typeface="IBM Plex Sans" panose="020B0503050203000203" pitchFamily="34" charset="0"/>
            </a:endParaRPr>
          </a:p>
        </p:txBody>
      </p:sp>
    </p:spTree>
    <p:extLst>
      <p:ext uri="{BB962C8B-B14F-4D97-AF65-F5344CB8AC3E}">
        <p14:creationId xmlns:p14="http://schemas.microsoft.com/office/powerpoint/2010/main" val="20388455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3B8D56B-3FCF-B3B7-51BF-5C89CE0736D8}"/>
              </a:ext>
            </a:extLst>
          </p:cNvPr>
          <p:cNvSpPr/>
          <p:nvPr/>
        </p:nvSpPr>
        <p:spPr>
          <a:xfrm>
            <a:off x="6642023" y="2005525"/>
            <a:ext cx="1384777" cy="1292835"/>
          </a:xfrm>
          <a:prstGeom prst="roundRect">
            <a:avLst/>
          </a:prstGeom>
          <a:solidFill>
            <a:srgbClr val="9BBEC5">
              <a:alpha val="34902"/>
            </a:srgbClr>
          </a:solidFill>
          <a:ln>
            <a:solidFill>
              <a:srgbClr val="454E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ZoneTexte 16">
            <a:extLst>
              <a:ext uri="{FF2B5EF4-FFF2-40B4-BE49-F238E27FC236}">
                <a16:creationId xmlns:a16="http://schemas.microsoft.com/office/drawing/2014/main" id="{476F6C0D-F0F2-D8C3-0BDB-3D2A92154A8C}"/>
              </a:ext>
            </a:extLst>
          </p:cNvPr>
          <p:cNvSpPr txBox="1"/>
          <p:nvPr/>
        </p:nvSpPr>
        <p:spPr>
          <a:xfrm>
            <a:off x="11298084" y="6470277"/>
            <a:ext cx="885189"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22/22</a:t>
            </a:r>
            <a:endParaRPr lang="fr-FR" dirty="0">
              <a:latin typeface="IBM Plex Sans" panose="020B0503050203000203" pitchFamily="34" charset="0"/>
            </a:endParaRPr>
          </a:p>
        </p:txBody>
      </p:sp>
      <p:sp>
        <p:nvSpPr>
          <p:cNvPr id="6" name="Trapèze 5">
            <a:extLst>
              <a:ext uri="{FF2B5EF4-FFF2-40B4-BE49-F238E27FC236}">
                <a16:creationId xmlns:a16="http://schemas.microsoft.com/office/drawing/2014/main" id="{01C8ED7B-20B1-B72D-68A7-8F09C2E4417C}"/>
              </a:ext>
            </a:extLst>
          </p:cNvPr>
          <p:cNvSpPr/>
          <p:nvPr/>
        </p:nvSpPr>
        <p:spPr>
          <a:xfrm rot="5400000">
            <a:off x="3515418" y="1441775"/>
            <a:ext cx="874364" cy="891715"/>
          </a:xfrm>
          <a:prstGeom prst="trapezoid">
            <a:avLst/>
          </a:prstGeom>
          <a:solidFill>
            <a:srgbClr val="9BBEC5"/>
          </a:solidFill>
          <a:ln>
            <a:solidFill>
              <a:srgbClr val="454E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avec flèche 11">
            <a:extLst>
              <a:ext uri="{FF2B5EF4-FFF2-40B4-BE49-F238E27FC236}">
                <a16:creationId xmlns:a16="http://schemas.microsoft.com/office/drawing/2014/main" id="{69340B92-A762-F6C0-676F-772D9089F48F}"/>
              </a:ext>
            </a:extLst>
          </p:cNvPr>
          <p:cNvCxnSpPr/>
          <p:nvPr/>
        </p:nvCxnSpPr>
        <p:spPr>
          <a:xfrm>
            <a:off x="1582995" y="5126702"/>
            <a:ext cx="5773172" cy="21302"/>
          </a:xfrm>
          <a:prstGeom prst="straightConnector1">
            <a:avLst/>
          </a:prstGeom>
        </p:spPr>
        <p:style>
          <a:lnRef idx="1">
            <a:schemeClr val="dk1"/>
          </a:lnRef>
          <a:fillRef idx="0">
            <a:schemeClr val="dk1"/>
          </a:fillRef>
          <a:effectRef idx="0">
            <a:schemeClr val="dk1"/>
          </a:effectRef>
          <a:fontRef idx="minor">
            <a:schemeClr val="tx1"/>
          </a:fontRef>
        </p:style>
      </p:cxnSp>
      <p:sp>
        <p:nvSpPr>
          <p:cNvPr id="14" name="Google Shape;453;p48">
            <a:extLst>
              <a:ext uri="{FF2B5EF4-FFF2-40B4-BE49-F238E27FC236}">
                <a16:creationId xmlns:a16="http://schemas.microsoft.com/office/drawing/2014/main" id="{A218C0FD-D2D0-6FB6-51D5-15A54E2624C8}"/>
              </a:ext>
            </a:extLst>
          </p:cNvPr>
          <p:cNvSpPr txBox="1"/>
          <p:nvPr/>
        </p:nvSpPr>
        <p:spPr>
          <a:xfrm>
            <a:off x="3474852" y="1689408"/>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dirty="0">
                <a:latin typeface="+mn-lt"/>
                <a:ea typeface="Proxima Nova"/>
                <a:cs typeface="Proxima Nova"/>
              </a:rPr>
              <a:t>PAN EDA</a:t>
            </a:r>
          </a:p>
        </p:txBody>
      </p:sp>
      <p:cxnSp>
        <p:nvCxnSpPr>
          <p:cNvPr id="19" name="Connecteur droit avec flèche 18">
            <a:extLst>
              <a:ext uri="{FF2B5EF4-FFF2-40B4-BE49-F238E27FC236}">
                <a16:creationId xmlns:a16="http://schemas.microsoft.com/office/drawing/2014/main" id="{F68CA32C-0077-4D8E-5502-837CF4E2891D}"/>
              </a:ext>
            </a:extLst>
          </p:cNvPr>
          <p:cNvCxnSpPr/>
          <p:nvPr/>
        </p:nvCxnSpPr>
        <p:spPr>
          <a:xfrm flipV="1">
            <a:off x="2856579" y="1898752"/>
            <a:ext cx="480140" cy="3277"/>
          </a:xfrm>
          <a:prstGeom prst="straightConnector1">
            <a:avLst/>
          </a:prstGeom>
          <a:ln>
            <a:solidFill>
              <a:srgbClr val="454E71"/>
            </a:solidFill>
            <a:tailEnd type="triangle"/>
          </a:ln>
        </p:spPr>
        <p:style>
          <a:lnRef idx="1">
            <a:schemeClr val="dk1"/>
          </a:lnRef>
          <a:fillRef idx="0">
            <a:schemeClr val="dk1"/>
          </a:fillRef>
          <a:effectRef idx="0">
            <a:schemeClr val="dk1"/>
          </a:effectRef>
          <a:fontRef idx="minor">
            <a:schemeClr val="tx1"/>
          </a:fontRef>
        </p:style>
      </p:cxnSp>
      <p:sp>
        <p:nvSpPr>
          <p:cNvPr id="29" name="ZoneTexte 28">
            <a:extLst>
              <a:ext uri="{FF2B5EF4-FFF2-40B4-BE49-F238E27FC236}">
                <a16:creationId xmlns:a16="http://schemas.microsoft.com/office/drawing/2014/main" id="{B55A4B82-9549-9933-365A-B459F106DF79}"/>
              </a:ext>
            </a:extLst>
          </p:cNvPr>
          <p:cNvSpPr txBox="1"/>
          <p:nvPr/>
        </p:nvSpPr>
        <p:spPr>
          <a:xfrm>
            <a:off x="952158" y="2213675"/>
            <a:ext cx="12478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b="1" i="1">
                <a:latin typeface="IBM Plex Sans"/>
              </a:rPr>
              <a:t>Teacher</a:t>
            </a:r>
            <a:endParaRPr lang="fr-FR" b="1" i="1"/>
          </a:p>
        </p:txBody>
      </p:sp>
      <p:sp>
        <p:nvSpPr>
          <p:cNvPr id="30" name="ZoneTexte 29">
            <a:extLst>
              <a:ext uri="{FF2B5EF4-FFF2-40B4-BE49-F238E27FC236}">
                <a16:creationId xmlns:a16="http://schemas.microsoft.com/office/drawing/2014/main" id="{924F5CE2-34FF-F0CE-46E9-C63506C75F3D}"/>
              </a:ext>
            </a:extLst>
          </p:cNvPr>
          <p:cNvSpPr txBox="1"/>
          <p:nvPr/>
        </p:nvSpPr>
        <p:spPr>
          <a:xfrm>
            <a:off x="1053690" y="5617497"/>
            <a:ext cx="14389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i="1" err="1">
                <a:latin typeface="IBM Plex Sans"/>
              </a:rPr>
              <a:t>Student</a:t>
            </a:r>
          </a:p>
        </p:txBody>
      </p:sp>
      <p:cxnSp>
        <p:nvCxnSpPr>
          <p:cNvPr id="31" name="Connecteur droit avec flèche 30">
            <a:extLst>
              <a:ext uri="{FF2B5EF4-FFF2-40B4-BE49-F238E27FC236}">
                <a16:creationId xmlns:a16="http://schemas.microsoft.com/office/drawing/2014/main" id="{B2B704BD-2527-2474-A68F-90B4308CC421}"/>
              </a:ext>
            </a:extLst>
          </p:cNvPr>
          <p:cNvCxnSpPr>
            <a:cxnSpLocks/>
          </p:cNvCxnSpPr>
          <p:nvPr/>
        </p:nvCxnSpPr>
        <p:spPr>
          <a:xfrm flipV="1">
            <a:off x="4593611" y="1898752"/>
            <a:ext cx="480140" cy="3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ZoneTexte 34">
            <a:extLst>
              <a:ext uri="{FF2B5EF4-FFF2-40B4-BE49-F238E27FC236}">
                <a16:creationId xmlns:a16="http://schemas.microsoft.com/office/drawing/2014/main" id="{7C41B0A0-2658-FA92-B4CA-EE51C4AADA4B}"/>
              </a:ext>
            </a:extLst>
          </p:cNvPr>
          <p:cNvSpPr txBox="1"/>
          <p:nvPr/>
        </p:nvSpPr>
        <p:spPr>
          <a:xfrm>
            <a:off x="6691159" y="795344"/>
            <a:ext cx="1962910" cy="461665"/>
          </a:xfrm>
          <a:prstGeom prst="rect">
            <a:avLst/>
          </a:prstGeom>
          <a:solidFill>
            <a:srgbClr val="F5E6BD"/>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2400">
                <a:latin typeface="IBM Plex Sans"/>
              </a:rPr>
              <a:t>FUSION</a:t>
            </a:r>
          </a:p>
        </p:txBody>
      </p:sp>
      <p:sp>
        <p:nvSpPr>
          <p:cNvPr id="49" name="ZoneTexte 48">
            <a:extLst>
              <a:ext uri="{FF2B5EF4-FFF2-40B4-BE49-F238E27FC236}">
                <a16:creationId xmlns:a16="http://schemas.microsoft.com/office/drawing/2014/main" id="{CCA61292-25B2-5745-F55B-72141163F475}"/>
              </a:ext>
            </a:extLst>
          </p:cNvPr>
          <p:cNvSpPr txBox="1"/>
          <p:nvPr/>
        </p:nvSpPr>
        <p:spPr>
          <a:xfrm>
            <a:off x="10315014" y="2331142"/>
            <a:ext cx="62988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a:t>L</a:t>
            </a:r>
            <a:r>
              <a:rPr lang="fr-FR" baseline="-25000"/>
              <a:t>KD</a:t>
            </a:r>
            <a:endParaRPr lang="fr-FR"/>
          </a:p>
        </p:txBody>
      </p:sp>
      <p:sp>
        <p:nvSpPr>
          <p:cNvPr id="4" name="Rectangle : coins arrondis 3">
            <a:extLst>
              <a:ext uri="{FF2B5EF4-FFF2-40B4-BE49-F238E27FC236}">
                <a16:creationId xmlns:a16="http://schemas.microsoft.com/office/drawing/2014/main" id="{06649A9A-CD46-B378-5BE1-8E3C17EA3516}"/>
              </a:ext>
            </a:extLst>
          </p:cNvPr>
          <p:cNvSpPr/>
          <p:nvPr/>
        </p:nvSpPr>
        <p:spPr>
          <a:xfrm>
            <a:off x="5225977" y="1530042"/>
            <a:ext cx="172064" cy="737419"/>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Google Shape;453;p48">
            <a:extLst>
              <a:ext uri="{FF2B5EF4-FFF2-40B4-BE49-F238E27FC236}">
                <a16:creationId xmlns:a16="http://schemas.microsoft.com/office/drawing/2014/main" id="{A5E1E8AE-AB5F-1E8A-3C13-74022D87CA08}"/>
              </a:ext>
            </a:extLst>
          </p:cNvPr>
          <p:cNvSpPr txBox="1"/>
          <p:nvPr/>
        </p:nvSpPr>
        <p:spPr>
          <a:xfrm>
            <a:off x="4593611" y="768708"/>
            <a:ext cx="1484865" cy="3684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fr" sz="1600" err="1">
                <a:latin typeface="IBM Plex Sans"/>
                <a:ea typeface="Proxima Nova"/>
                <a:cs typeface="Proxima Nova"/>
              </a:rPr>
              <a:t>Feature</a:t>
            </a:r>
            <a:r>
              <a:rPr lang="fr" sz="1600">
                <a:latin typeface="IBM Plex Sans"/>
                <a:ea typeface="Proxima Nova"/>
                <a:cs typeface="Proxima Nova"/>
              </a:rPr>
              <a:t> </a:t>
            </a:r>
            <a:r>
              <a:rPr lang="fr" sz="1600" err="1">
                <a:latin typeface="IBM Plex Sans"/>
                <a:ea typeface="Proxima Nova"/>
                <a:cs typeface="Proxima Nova"/>
              </a:rPr>
              <a:t>maps</a:t>
            </a:r>
          </a:p>
        </p:txBody>
      </p:sp>
      <p:cxnSp>
        <p:nvCxnSpPr>
          <p:cNvPr id="50" name="Connecteur droit avec flèche 49">
            <a:extLst>
              <a:ext uri="{FF2B5EF4-FFF2-40B4-BE49-F238E27FC236}">
                <a16:creationId xmlns:a16="http://schemas.microsoft.com/office/drawing/2014/main" id="{9295DEDC-AAAE-818A-3ADC-B4622D57934A}"/>
              </a:ext>
            </a:extLst>
          </p:cNvPr>
          <p:cNvCxnSpPr>
            <a:cxnSpLocks/>
          </p:cNvCxnSpPr>
          <p:nvPr/>
        </p:nvCxnSpPr>
        <p:spPr>
          <a:xfrm>
            <a:off x="6136773" y="5922116"/>
            <a:ext cx="1569882" cy="49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7" name="Cube 56">
            <a:extLst>
              <a:ext uri="{FF2B5EF4-FFF2-40B4-BE49-F238E27FC236}">
                <a16:creationId xmlns:a16="http://schemas.microsoft.com/office/drawing/2014/main" id="{1C8AA9C0-1519-B1A9-A2C0-2D8FD7306CE7}"/>
              </a:ext>
            </a:extLst>
          </p:cNvPr>
          <p:cNvSpPr/>
          <p:nvPr/>
        </p:nvSpPr>
        <p:spPr>
          <a:xfrm>
            <a:off x="8203424" y="5658404"/>
            <a:ext cx="450645" cy="401483"/>
          </a:xfrm>
          <a:prstGeom prst="cube">
            <a:avLst/>
          </a:prstGeom>
          <a:solidFill>
            <a:srgbClr val="F5E6B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 name="Connecteur droit avec flèche 80">
            <a:extLst>
              <a:ext uri="{FF2B5EF4-FFF2-40B4-BE49-F238E27FC236}">
                <a16:creationId xmlns:a16="http://schemas.microsoft.com/office/drawing/2014/main" id="{538E1D02-A3B7-7FC9-E3AE-CC8CA51F8E78}"/>
              </a:ext>
            </a:extLst>
          </p:cNvPr>
          <p:cNvCxnSpPr>
            <a:cxnSpLocks/>
          </p:cNvCxnSpPr>
          <p:nvPr/>
        </p:nvCxnSpPr>
        <p:spPr>
          <a:xfrm flipV="1">
            <a:off x="9026383" y="3115530"/>
            <a:ext cx="1298605" cy="22626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ZoneTexte 1">
            <a:extLst>
              <a:ext uri="{FF2B5EF4-FFF2-40B4-BE49-F238E27FC236}">
                <a16:creationId xmlns:a16="http://schemas.microsoft.com/office/drawing/2014/main" id="{81E657E6-C7BB-9497-0CAA-48B7E9A047CA}"/>
              </a:ext>
            </a:extLst>
          </p:cNvPr>
          <p:cNvSpPr txBox="1"/>
          <p:nvPr/>
        </p:nvSpPr>
        <p:spPr>
          <a:xfrm>
            <a:off x="3379132" y="1139609"/>
            <a:ext cx="6516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400"/>
              <a:t>BB1</a:t>
            </a:r>
          </a:p>
        </p:txBody>
      </p:sp>
      <p:pic>
        <p:nvPicPr>
          <p:cNvPr id="1026" name="Picture 2" descr="A diagram of a computer hardware software&#10;&#10;Description automatically generated">
            <a:extLst>
              <a:ext uri="{FF2B5EF4-FFF2-40B4-BE49-F238E27FC236}">
                <a16:creationId xmlns:a16="http://schemas.microsoft.com/office/drawing/2014/main" id="{5E803B12-17A5-798C-A8B5-7C719B8E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1" t="32805" r="90531" b="52434"/>
          <a:stretch/>
        </p:blipFill>
        <p:spPr bwMode="auto">
          <a:xfrm>
            <a:off x="2492687" y="1791979"/>
            <a:ext cx="363892" cy="2135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1">
            <a:extLst>
              <a:ext uri="{FF2B5EF4-FFF2-40B4-BE49-F238E27FC236}">
                <a16:creationId xmlns:a16="http://schemas.microsoft.com/office/drawing/2014/main" id="{CFD87AC9-1ED7-234F-560C-FAEE3249848E}"/>
              </a:ext>
            </a:extLst>
          </p:cNvPr>
          <p:cNvSpPr txBox="1"/>
          <p:nvPr/>
        </p:nvSpPr>
        <p:spPr>
          <a:xfrm>
            <a:off x="5153902" y="2262076"/>
            <a:ext cx="65166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a:t>512</a:t>
            </a:r>
          </a:p>
        </p:txBody>
      </p:sp>
      <p:cxnSp>
        <p:nvCxnSpPr>
          <p:cNvPr id="22" name="Connector: Elbow 21">
            <a:extLst>
              <a:ext uri="{FF2B5EF4-FFF2-40B4-BE49-F238E27FC236}">
                <a16:creationId xmlns:a16="http://schemas.microsoft.com/office/drawing/2014/main" id="{13F662CB-8607-91AA-22BB-5140FBA5E31B}"/>
              </a:ext>
            </a:extLst>
          </p:cNvPr>
          <p:cNvCxnSpPr/>
          <p:nvPr/>
        </p:nvCxnSpPr>
        <p:spPr>
          <a:xfrm>
            <a:off x="5542241" y="1898751"/>
            <a:ext cx="963261" cy="82754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24" name="Trapèze 5">
            <a:extLst>
              <a:ext uri="{FF2B5EF4-FFF2-40B4-BE49-F238E27FC236}">
                <a16:creationId xmlns:a16="http://schemas.microsoft.com/office/drawing/2014/main" id="{A81DE5DB-F013-2778-C49F-6E47DF2CA1F4}"/>
              </a:ext>
            </a:extLst>
          </p:cNvPr>
          <p:cNvSpPr/>
          <p:nvPr/>
        </p:nvSpPr>
        <p:spPr>
          <a:xfrm rot="5400000">
            <a:off x="3522921" y="2910988"/>
            <a:ext cx="874364" cy="891715"/>
          </a:xfrm>
          <a:prstGeom prst="trapezoid">
            <a:avLst/>
          </a:prstGeom>
          <a:solidFill>
            <a:srgbClr val="9BBEC5"/>
          </a:solidFill>
          <a:ln>
            <a:solidFill>
              <a:srgbClr val="454E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Google Shape;453;p48">
            <a:extLst>
              <a:ext uri="{FF2B5EF4-FFF2-40B4-BE49-F238E27FC236}">
                <a16:creationId xmlns:a16="http://schemas.microsoft.com/office/drawing/2014/main" id="{111A2F65-72C1-D420-AAB6-5DAF6BA51187}"/>
              </a:ext>
            </a:extLst>
          </p:cNvPr>
          <p:cNvSpPr txBox="1"/>
          <p:nvPr/>
        </p:nvSpPr>
        <p:spPr>
          <a:xfrm>
            <a:off x="3482355" y="3158621"/>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dirty="0">
                <a:latin typeface="+mn-lt"/>
                <a:ea typeface="Proxima Nova"/>
                <a:cs typeface="Proxima Nova"/>
              </a:rPr>
              <a:t>FM ECG</a:t>
            </a:r>
          </a:p>
        </p:txBody>
      </p:sp>
      <p:cxnSp>
        <p:nvCxnSpPr>
          <p:cNvPr id="36" name="Connecteur droit avec flèche 18">
            <a:extLst>
              <a:ext uri="{FF2B5EF4-FFF2-40B4-BE49-F238E27FC236}">
                <a16:creationId xmlns:a16="http://schemas.microsoft.com/office/drawing/2014/main" id="{1A051335-7B93-A7E1-A6E1-A1509B69959A}"/>
              </a:ext>
            </a:extLst>
          </p:cNvPr>
          <p:cNvCxnSpPr/>
          <p:nvPr/>
        </p:nvCxnSpPr>
        <p:spPr>
          <a:xfrm flipV="1">
            <a:off x="2864082" y="3367965"/>
            <a:ext cx="480140" cy="3277"/>
          </a:xfrm>
          <a:prstGeom prst="straightConnector1">
            <a:avLst/>
          </a:prstGeom>
          <a:ln>
            <a:solidFill>
              <a:srgbClr val="454E71"/>
            </a:solidFill>
            <a:tailEnd type="triangle"/>
          </a:ln>
        </p:spPr>
        <p:style>
          <a:lnRef idx="1">
            <a:schemeClr val="dk1"/>
          </a:lnRef>
          <a:fillRef idx="0">
            <a:schemeClr val="dk1"/>
          </a:fillRef>
          <a:effectRef idx="0">
            <a:schemeClr val="dk1"/>
          </a:effectRef>
          <a:fontRef idx="minor">
            <a:schemeClr val="tx1"/>
          </a:fontRef>
        </p:style>
      </p:cxnSp>
      <p:cxnSp>
        <p:nvCxnSpPr>
          <p:cNvPr id="39" name="Connecteur droit avec flèche 30">
            <a:extLst>
              <a:ext uri="{FF2B5EF4-FFF2-40B4-BE49-F238E27FC236}">
                <a16:creationId xmlns:a16="http://schemas.microsoft.com/office/drawing/2014/main" id="{D37C2C53-46AF-0E56-76CC-8E925FB41ED3}"/>
              </a:ext>
            </a:extLst>
          </p:cNvPr>
          <p:cNvCxnSpPr>
            <a:cxnSpLocks/>
          </p:cNvCxnSpPr>
          <p:nvPr/>
        </p:nvCxnSpPr>
        <p:spPr>
          <a:xfrm flipV="1">
            <a:off x="4601114" y="3367965"/>
            <a:ext cx="480140" cy="3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 coins arrondis 3">
            <a:extLst>
              <a:ext uri="{FF2B5EF4-FFF2-40B4-BE49-F238E27FC236}">
                <a16:creationId xmlns:a16="http://schemas.microsoft.com/office/drawing/2014/main" id="{7D590468-AE13-CD34-208F-F19528FC469F}"/>
              </a:ext>
            </a:extLst>
          </p:cNvPr>
          <p:cNvSpPr/>
          <p:nvPr/>
        </p:nvSpPr>
        <p:spPr>
          <a:xfrm>
            <a:off x="5233480" y="2999255"/>
            <a:ext cx="172064" cy="737419"/>
          </a:xfrm>
          <a:prstGeom prst="roundRect">
            <a:avLst/>
          </a:prstGeom>
          <a:solidFill>
            <a:srgbClr val="F5E6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1">
            <a:extLst>
              <a:ext uri="{FF2B5EF4-FFF2-40B4-BE49-F238E27FC236}">
                <a16:creationId xmlns:a16="http://schemas.microsoft.com/office/drawing/2014/main" id="{932A0388-FF6C-1CFD-5620-120EF70AE5BB}"/>
              </a:ext>
            </a:extLst>
          </p:cNvPr>
          <p:cNvSpPr txBox="1"/>
          <p:nvPr/>
        </p:nvSpPr>
        <p:spPr>
          <a:xfrm>
            <a:off x="3386635" y="2608822"/>
            <a:ext cx="6516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400"/>
              <a:t>BB2</a:t>
            </a:r>
          </a:p>
        </p:txBody>
      </p:sp>
      <p:pic>
        <p:nvPicPr>
          <p:cNvPr id="42" name="Picture 2" descr="A diagram of a computer hardware software&#10;&#10;Description automatically generated">
            <a:extLst>
              <a:ext uri="{FF2B5EF4-FFF2-40B4-BE49-F238E27FC236}">
                <a16:creationId xmlns:a16="http://schemas.microsoft.com/office/drawing/2014/main" id="{783487C8-E5A3-D6AD-40C5-82CC2F81B4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1" t="32805" r="90531" b="52434"/>
          <a:stretch/>
        </p:blipFill>
        <p:spPr bwMode="auto">
          <a:xfrm>
            <a:off x="2500190" y="3261192"/>
            <a:ext cx="363892" cy="213546"/>
          </a:xfrm>
          <a:prstGeom prst="rect">
            <a:avLst/>
          </a:prstGeom>
          <a:noFill/>
          <a:extLst>
            <a:ext uri="{909E8E84-426E-40DD-AFC4-6F175D3DCCD1}">
              <a14:hiddenFill xmlns:a14="http://schemas.microsoft.com/office/drawing/2010/main">
                <a:solidFill>
                  <a:srgbClr val="FFFFFF"/>
                </a:solidFill>
              </a14:hiddenFill>
            </a:ext>
          </a:extLst>
        </p:spPr>
      </p:pic>
      <p:sp>
        <p:nvSpPr>
          <p:cNvPr id="43" name="ZoneTexte 1">
            <a:extLst>
              <a:ext uri="{FF2B5EF4-FFF2-40B4-BE49-F238E27FC236}">
                <a16:creationId xmlns:a16="http://schemas.microsoft.com/office/drawing/2014/main" id="{A4B49C5E-F3AC-B12A-9DAC-F1C3679C139B}"/>
              </a:ext>
            </a:extLst>
          </p:cNvPr>
          <p:cNvSpPr txBox="1"/>
          <p:nvPr/>
        </p:nvSpPr>
        <p:spPr>
          <a:xfrm>
            <a:off x="5153901" y="3739505"/>
            <a:ext cx="65166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a:t>512</a:t>
            </a:r>
          </a:p>
        </p:txBody>
      </p:sp>
      <p:cxnSp>
        <p:nvCxnSpPr>
          <p:cNvPr id="45" name="Connector: Elbow 44">
            <a:extLst>
              <a:ext uri="{FF2B5EF4-FFF2-40B4-BE49-F238E27FC236}">
                <a16:creationId xmlns:a16="http://schemas.microsoft.com/office/drawing/2014/main" id="{30F217C9-8593-66B8-6F89-C62C58CAA922}"/>
              </a:ext>
            </a:extLst>
          </p:cNvPr>
          <p:cNvCxnSpPr/>
          <p:nvPr/>
        </p:nvCxnSpPr>
        <p:spPr>
          <a:xfrm flipV="1">
            <a:off x="5542241" y="2726298"/>
            <a:ext cx="963261" cy="66199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46" name="Rectangle : coins arrondis 3">
            <a:extLst>
              <a:ext uri="{FF2B5EF4-FFF2-40B4-BE49-F238E27FC236}">
                <a16:creationId xmlns:a16="http://schemas.microsoft.com/office/drawing/2014/main" id="{E885FCD1-9C39-96D6-20E2-68F7E2F60740}"/>
              </a:ext>
            </a:extLst>
          </p:cNvPr>
          <p:cNvSpPr/>
          <p:nvPr/>
        </p:nvSpPr>
        <p:spPr>
          <a:xfrm>
            <a:off x="6994833" y="2342470"/>
            <a:ext cx="110031" cy="346676"/>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 coins arrondis 3">
            <a:extLst>
              <a:ext uri="{FF2B5EF4-FFF2-40B4-BE49-F238E27FC236}">
                <a16:creationId xmlns:a16="http://schemas.microsoft.com/office/drawing/2014/main" id="{F1FD7500-5CEC-FF28-2F56-64E81637DE71}"/>
              </a:ext>
            </a:extLst>
          </p:cNvPr>
          <p:cNvSpPr/>
          <p:nvPr/>
        </p:nvSpPr>
        <p:spPr>
          <a:xfrm>
            <a:off x="7004105" y="2692275"/>
            <a:ext cx="100584" cy="346676"/>
          </a:xfrm>
          <a:prstGeom prst="roundRect">
            <a:avLst/>
          </a:prstGeom>
          <a:solidFill>
            <a:srgbClr val="F5E6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ZoneTexte 1">
            <a:extLst>
              <a:ext uri="{FF2B5EF4-FFF2-40B4-BE49-F238E27FC236}">
                <a16:creationId xmlns:a16="http://schemas.microsoft.com/office/drawing/2014/main" id="{4152AEB9-DCF6-D33B-E4F5-66B28B596B99}"/>
              </a:ext>
            </a:extLst>
          </p:cNvPr>
          <p:cNvSpPr txBox="1"/>
          <p:nvPr/>
        </p:nvSpPr>
        <p:spPr>
          <a:xfrm>
            <a:off x="6880146" y="3023054"/>
            <a:ext cx="651669"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a:t>1024</a:t>
            </a:r>
          </a:p>
        </p:txBody>
      </p:sp>
      <p:sp>
        <p:nvSpPr>
          <p:cNvPr id="53" name="Rectangle : coins arrondis 3">
            <a:extLst>
              <a:ext uri="{FF2B5EF4-FFF2-40B4-BE49-F238E27FC236}">
                <a16:creationId xmlns:a16="http://schemas.microsoft.com/office/drawing/2014/main" id="{06EA66FB-C110-71C3-7A0B-B00BA3AA03DE}"/>
              </a:ext>
            </a:extLst>
          </p:cNvPr>
          <p:cNvSpPr/>
          <p:nvPr/>
        </p:nvSpPr>
        <p:spPr>
          <a:xfrm>
            <a:off x="7332161" y="2411535"/>
            <a:ext cx="100584" cy="595580"/>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 coins arrondis 3">
            <a:extLst>
              <a:ext uri="{FF2B5EF4-FFF2-40B4-BE49-F238E27FC236}">
                <a16:creationId xmlns:a16="http://schemas.microsoft.com/office/drawing/2014/main" id="{053BEB2E-49D6-44A0-2E3F-8F1E157B8818}"/>
              </a:ext>
            </a:extLst>
          </p:cNvPr>
          <p:cNvSpPr/>
          <p:nvPr/>
        </p:nvSpPr>
        <p:spPr>
          <a:xfrm>
            <a:off x="7606071" y="2482367"/>
            <a:ext cx="100584" cy="403017"/>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Google Shape;453;p48">
            <a:extLst>
              <a:ext uri="{FF2B5EF4-FFF2-40B4-BE49-F238E27FC236}">
                <a16:creationId xmlns:a16="http://schemas.microsoft.com/office/drawing/2014/main" id="{FD96B4D6-AFDD-C308-D5F8-43502FD540C6}"/>
              </a:ext>
            </a:extLst>
          </p:cNvPr>
          <p:cNvSpPr txBox="1"/>
          <p:nvPr/>
        </p:nvSpPr>
        <p:spPr>
          <a:xfrm>
            <a:off x="6642023" y="3191611"/>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dirty="0">
                <a:latin typeface="+mn-lt"/>
                <a:ea typeface="Proxima Nova"/>
                <a:cs typeface="Proxima Nova"/>
              </a:rPr>
              <a:t>NLP</a:t>
            </a:r>
          </a:p>
        </p:txBody>
      </p:sp>
      <p:cxnSp>
        <p:nvCxnSpPr>
          <p:cNvPr id="60" name="Connecteur droit avec flèche 30">
            <a:extLst>
              <a:ext uri="{FF2B5EF4-FFF2-40B4-BE49-F238E27FC236}">
                <a16:creationId xmlns:a16="http://schemas.microsoft.com/office/drawing/2014/main" id="{1CD4A525-4219-8A80-3308-2F1BC38E403B}"/>
              </a:ext>
            </a:extLst>
          </p:cNvPr>
          <p:cNvCxnSpPr>
            <a:cxnSpLocks/>
          </p:cNvCxnSpPr>
          <p:nvPr/>
        </p:nvCxnSpPr>
        <p:spPr>
          <a:xfrm flipV="1">
            <a:off x="8629273" y="2549788"/>
            <a:ext cx="480140" cy="3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ZoneTexte 1">
            <a:extLst>
              <a:ext uri="{FF2B5EF4-FFF2-40B4-BE49-F238E27FC236}">
                <a16:creationId xmlns:a16="http://schemas.microsoft.com/office/drawing/2014/main" id="{709AEF8A-1406-C1FC-C2B1-D8705E817EE6}"/>
              </a:ext>
            </a:extLst>
          </p:cNvPr>
          <p:cNvSpPr txBox="1"/>
          <p:nvPr/>
        </p:nvSpPr>
        <p:spPr>
          <a:xfrm>
            <a:off x="9190190" y="2411535"/>
            <a:ext cx="112482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1050" err="1"/>
              <a:t>num_classes</a:t>
            </a:r>
            <a:endParaRPr lang="fr-FR" sz="1050"/>
          </a:p>
        </p:txBody>
      </p:sp>
      <p:sp>
        <p:nvSpPr>
          <p:cNvPr id="64" name="Trapèze 5">
            <a:extLst>
              <a:ext uri="{FF2B5EF4-FFF2-40B4-BE49-F238E27FC236}">
                <a16:creationId xmlns:a16="http://schemas.microsoft.com/office/drawing/2014/main" id="{3B7C0F07-5068-37F7-BD1B-8D9A45DE6181}"/>
              </a:ext>
            </a:extLst>
          </p:cNvPr>
          <p:cNvSpPr/>
          <p:nvPr/>
        </p:nvSpPr>
        <p:spPr>
          <a:xfrm rot="5400000">
            <a:off x="3495443" y="5508942"/>
            <a:ext cx="874364" cy="891715"/>
          </a:xfrm>
          <a:prstGeom prst="trapezoid">
            <a:avLst/>
          </a:prstGeom>
          <a:solidFill>
            <a:srgbClr val="9BBEC5"/>
          </a:solidFill>
          <a:ln>
            <a:solidFill>
              <a:srgbClr val="454E7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Google Shape;453;p48">
            <a:extLst>
              <a:ext uri="{FF2B5EF4-FFF2-40B4-BE49-F238E27FC236}">
                <a16:creationId xmlns:a16="http://schemas.microsoft.com/office/drawing/2014/main" id="{1214BF18-872C-F696-EF08-EB5E5C1A0007}"/>
              </a:ext>
            </a:extLst>
          </p:cNvPr>
          <p:cNvSpPr txBox="1"/>
          <p:nvPr/>
        </p:nvSpPr>
        <p:spPr>
          <a:xfrm>
            <a:off x="3454877" y="5756575"/>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a:latin typeface="+mn-lt"/>
                <a:ea typeface="Proxima Nova"/>
                <a:cs typeface="Proxima Nova"/>
              </a:rPr>
              <a:t>PAN EDA</a:t>
            </a:r>
          </a:p>
        </p:txBody>
      </p:sp>
      <p:cxnSp>
        <p:nvCxnSpPr>
          <p:cNvPr id="66" name="Connecteur droit avec flèche 18">
            <a:extLst>
              <a:ext uri="{FF2B5EF4-FFF2-40B4-BE49-F238E27FC236}">
                <a16:creationId xmlns:a16="http://schemas.microsoft.com/office/drawing/2014/main" id="{4D6027A2-550F-8B8A-750D-24475C96E408}"/>
              </a:ext>
            </a:extLst>
          </p:cNvPr>
          <p:cNvCxnSpPr/>
          <p:nvPr/>
        </p:nvCxnSpPr>
        <p:spPr>
          <a:xfrm flipV="1">
            <a:off x="2836604" y="5965919"/>
            <a:ext cx="480140" cy="3277"/>
          </a:xfrm>
          <a:prstGeom prst="straightConnector1">
            <a:avLst/>
          </a:prstGeom>
          <a:ln>
            <a:solidFill>
              <a:srgbClr val="454E71"/>
            </a:solidFill>
            <a:tailEnd type="triangle"/>
          </a:ln>
        </p:spPr>
        <p:style>
          <a:lnRef idx="1">
            <a:schemeClr val="dk1"/>
          </a:lnRef>
          <a:fillRef idx="0">
            <a:schemeClr val="dk1"/>
          </a:fillRef>
          <a:effectRef idx="0">
            <a:schemeClr val="dk1"/>
          </a:effectRef>
          <a:fontRef idx="minor">
            <a:schemeClr val="tx1"/>
          </a:fontRef>
        </p:style>
      </p:cxnSp>
      <p:cxnSp>
        <p:nvCxnSpPr>
          <p:cNvPr id="67" name="Connecteur droit avec flèche 30">
            <a:extLst>
              <a:ext uri="{FF2B5EF4-FFF2-40B4-BE49-F238E27FC236}">
                <a16:creationId xmlns:a16="http://schemas.microsoft.com/office/drawing/2014/main" id="{A2238769-FC2F-5AAD-DC15-876BD737D310}"/>
              </a:ext>
            </a:extLst>
          </p:cNvPr>
          <p:cNvCxnSpPr>
            <a:cxnSpLocks/>
          </p:cNvCxnSpPr>
          <p:nvPr/>
        </p:nvCxnSpPr>
        <p:spPr>
          <a:xfrm flipV="1">
            <a:off x="4573636" y="5965919"/>
            <a:ext cx="480140" cy="32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Rectangle : coins arrondis 3">
            <a:extLst>
              <a:ext uri="{FF2B5EF4-FFF2-40B4-BE49-F238E27FC236}">
                <a16:creationId xmlns:a16="http://schemas.microsoft.com/office/drawing/2014/main" id="{408C431C-763F-16F3-4AB3-032DAFC25E2F}"/>
              </a:ext>
            </a:extLst>
          </p:cNvPr>
          <p:cNvSpPr/>
          <p:nvPr/>
        </p:nvSpPr>
        <p:spPr>
          <a:xfrm>
            <a:off x="5251974" y="5578067"/>
            <a:ext cx="172064" cy="737419"/>
          </a:xfrm>
          <a:prstGeom prst="roundRect">
            <a:avLst/>
          </a:prstGeom>
          <a:solidFill>
            <a:srgbClr val="B7CB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Picture 2" descr="A diagram of a computer hardware software&#10;&#10;Description automatically generated">
            <a:extLst>
              <a:ext uri="{FF2B5EF4-FFF2-40B4-BE49-F238E27FC236}">
                <a16:creationId xmlns:a16="http://schemas.microsoft.com/office/drawing/2014/main" id="{2160DDC3-C4D1-14A7-5239-EC7DD49DDA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61" t="32805" r="90531" b="52434"/>
          <a:stretch/>
        </p:blipFill>
        <p:spPr bwMode="auto">
          <a:xfrm>
            <a:off x="2472712" y="5859146"/>
            <a:ext cx="363892" cy="213546"/>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453;p48">
            <a:extLst>
              <a:ext uri="{FF2B5EF4-FFF2-40B4-BE49-F238E27FC236}">
                <a16:creationId xmlns:a16="http://schemas.microsoft.com/office/drawing/2014/main" id="{D3274CB8-3ACC-34A2-0288-7C9697B0E549}"/>
              </a:ext>
            </a:extLst>
          </p:cNvPr>
          <p:cNvSpPr txBox="1"/>
          <p:nvPr/>
        </p:nvSpPr>
        <p:spPr>
          <a:xfrm>
            <a:off x="1791773" y="1723673"/>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dirty="0">
                <a:latin typeface="+mn-lt"/>
                <a:ea typeface="Proxima Nova"/>
                <a:cs typeface="Proxima Nova"/>
              </a:rPr>
              <a:t>EDA</a:t>
            </a:r>
          </a:p>
        </p:txBody>
      </p:sp>
      <p:sp>
        <p:nvSpPr>
          <p:cNvPr id="11" name="Google Shape;453;p48">
            <a:extLst>
              <a:ext uri="{FF2B5EF4-FFF2-40B4-BE49-F238E27FC236}">
                <a16:creationId xmlns:a16="http://schemas.microsoft.com/office/drawing/2014/main" id="{8BF4F123-6953-F1F1-1D34-6482D3051863}"/>
              </a:ext>
            </a:extLst>
          </p:cNvPr>
          <p:cNvSpPr txBox="1"/>
          <p:nvPr/>
        </p:nvSpPr>
        <p:spPr>
          <a:xfrm>
            <a:off x="1807718" y="3158621"/>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r>
              <a:rPr lang="fr" sz="1400" b="1" dirty="0">
                <a:latin typeface="+mn-lt"/>
                <a:ea typeface="Proxima Nova"/>
                <a:cs typeface="Proxima Nova"/>
              </a:rPr>
              <a:t>ECG</a:t>
            </a:r>
          </a:p>
        </p:txBody>
      </p:sp>
      <p:sp>
        <p:nvSpPr>
          <p:cNvPr id="8" name="Google Shape;453;p48">
            <a:extLst>
              <a:ext uri="{FF2B5EF4-FFF2-40B4-BE49-F238E27FC236}">
                <a16:creationId xmlns:a16="http://schemas.microsoft.com/office/drawing/2014/main" id="{2C1AF292-DD8A-4448-E014-C932E785DD92}"/>
              </a:ext>
            </a:extLst>
          </p:cNvPr>
          <p:cNvSpPr txBox="1"/>
          <p:nvPr/>
        </p:nvSpPr>
        <p:spPr>
          <a:xfrm>
            <a:off x="1643175" y="1123224"/>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dirty="0">
                <a:latin typeface="+mn-lt"/>
                <a:ea typeface="Proxima Nova"/>
                <a:cs typeface="Proxima Nova"/>
              </a:rPr>
              <a:t>Input diversity  Masking </a:t>
            </a:r>
            <a:endParaRPr lang="fr" sz="1200" dirty="0">
              <a:latin typeface="+mn-lt"/>
              <a:ea typeface="Proxima Nova"/>
              <a:cs typeface="Proxima Nova"/>
            </a:endParaRPr>
          </a:p>
        </p:txBody>
      </p:sp>
      <p:sp>
        <p:nvSpPr>
          <p:cNvPr id="9" name="Google Shape;453;p48">
            <a:extLst>
              <a:ext uri="{FF2B5EF4-FFF2-40B4-BE49-F238E27FC236}">
                <a16:creationId xmlns:a16="http://schemas.microsoft.com/office/drawing/2014/main" id="{E705911C-BC25-01F9-439F-4C7F2887956A}"/>
              </a:ext>
            </a:extLst>
          </p:cNvPr>
          <p:cNvSpPr txBox="1"/>
          <p:nvPr/>
        </p:nvSpPr>
        <p:spPr>
          <a:xfrm>
            <a:off x="7656363" y="1599037"/>
            <a:ext cx="1699024" cy="425442"/>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GB" sz="1200" dirty="0">
                <a:latin typeface="+mn-lt"/>
                <a:ea typeface="Proxima Nova"/>
                <a:cs typeface="Proxima Nova"/>
              </a:rPr>
              <a:t>Output diversity  </a:t>
            </a:r>
          </a:p>
          <a:p>
            <a:pPr marL="0" lvl="0" indent="0" algn="ctr" rtl="0">
              <a:spcBef>
                <a:spcPts val="0"/>
              </a:spcBef>
              <a:spcAft>
                <a:spcPts val="0"/>
              </a:spcAft>
              <a:buNone/>
            </a:pPr>
            <a:r>
              <a:rPr lang="en-GB" sz="1200" dirty="0">
                <a:latin typeface="+mn-lt"/>
                <a:ea typeface="Proxima Nova"/>
                <a:cs typeface="Proxima Nova"/>
              </a:rPr>
              <a:t>Dropout </a:t>
            </a:r>
            <a:endParaRPr lang="fr" sz="1200" dirty="0">
              <a:latin typeface="+mn-lt"/>
              <a:ea typeface="Proxima Nova"/>
              <a:cs typeface="Proxima Nova"/>
            </a:endParaRPr>
          </a:p>
        </p:txBody>
      </p:sp>
      <p:sp>
        <p:nvSpPr>
          <p:cNvPr id="13" name="ZoneTexte 25">
            <a:extLst>
              <a:ext uri="{FF2B5EF4-FFF2-40B4-BE49-F238E27FC236}">
                <a16:creationId xmlns:a16="http://schemas.microsoft.com/office/drawing/2014/main" id="{AA28D91D-C9BE-8EFE-6B08-33FBC3A614C0}"/>
              </a:ext>
            </a:extLst>
          </p:cNvPr>
          <p:cNvSpPr txBox="1"/>
          <p:nvPr/>
        </p:nvSpPr>
        <p:spPr>
          <a:xfrm>
            <a:off x="286482" y="347142"/>
            <a:ext cx="9878990"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487DAA"/>
                </a:solidFill>
                <a:latin typeface="IBM Plex Sans"/>
              </a:rPr>
              <a:t>Perspectives</a:t>
            </a:r>
          </a:p>
        </p:txBody>
      </p:sp>
    </p:spTree>
    <p:extLst>
      <p:ext uri="{BB962C8B-B14F-4D97-AF65-F5344CB8AC3E}">
        <p14:creationId xmlns:p14="http://schemas.microsoft.com/office/powerpoint/2010/main" val="286972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6">
            <a:extLst>
              <a:ext uri="{FF2B5EF4-FFF2-40B4-BE49-F238E27FC236}">
                <a16:creationId xmlns:a16="http://schemas.microsoft.com/office/drawing/2014/main" id="{306C5010-94F1-BE48-99E7-49DC0632B1A1}"/>
              </a:ext>
            </a:extLst>
          </p:cNvPr>
          <p:cNvSpPr txBox="1"/>
          <p:nvPr/>
        </p:nvSpPr>
        <p:spPr>
          <a:xfrm>
            <a:off x="11404600" y="6470277"/>
            <a:ext cx="729512"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3/22</a:t>
            </a:r>
            <a:endParaRPr lang="fr-FR" dirty="0">
              <a:latin typeface="IBM Plex Sans" panose="020B0503050203000203" pitchFamily="34" charset="0"/>
            </a:endParaRPr>
          </a:p>
        </p:txBody>
      </p:sp>
      <p:sp>
        <p:nvSpPr>
          <p:cNvPr id="4" name="ZoneTexte 25">
            <a:extLst>
              <a:ext uri="{FF2B5EF4-FFF2-40B4-BE49-F238E27FC236}">
                <a16:creationId xmlns:a16="http://schemas.microsoft.com/office/drawing/2014/main" id="{F18DF183-8D9C-B836-4FE8-0D03D6200C74}"/>
              </a:ext>
            </a:extLst>
          </p:cNvPr>
          <p:cNvSpPr txBox="1"/>
          <p:nvPr/>
        </p:nvSpPr>
        <p:spPr>
          <a:xfrm>
            <a:off x="715438" y="810349"/>
            <a:ext cx="4856965"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487DAA"/>
                </a:solidFill>
                <a:latin typeface="IBM Plex Sans"/>
              </a:rPr>
              <a:t>Modalities</a:t>
            </a:r>
          </a:p>
        </p:txBody>
      </p:sp>
      <p:pic>
        <p:nvPicPr>
          <p:cNvPr id="5" name="Image 4" descr="Une image contenant texte, capture d’écran, Visage humain, personne&#10;&#10;Description générée automatiquement">
            <a:extLst>
              <a:ext uri="{FF2B5EF4-FFF2-40B4-BE49-F238E27FC236}">
                <a16:creationId xmlns:a16="http://schemas.microsoft.com/office/drawing/2014/main" id="{2A204B63-89A3-AC1B-1406-274AD7DC0E60}"/>
              </a:ext>
            </a:extLst>
          </p:cNvPr>
          <p:cNvPicPr>
            <a:picLocks noChangeAspect="1"/>
          </p:cNvPicPr>
          <p:nvPr/>
        </p:nvPicPr>
        <p:blipFill>
          <a:blip r:embed="rId3"/>
          <a:stretch>
            <a:fillRect/>
          </a:stretch>
        </p:blipFill>
        <p:spPr>
          <a:xfrm>
            <a:off x="1113709" y="1609725"/>
            <a:ext cx="10415228" cy="4302226"/>
          </a:xfrm>
          <a:prstGeom prst="rect">
            <a:avLst/>
          </a:prstGeom>
        </p:spPr>
      </p:pic>
      <p:sp>
        <p:nvSpPr>
          <p:cNvPr id="8" name="TextBox 29">
            <a:extLst>
              <a:ext uri="{FF2B5EF4-FFF2-40B4-BE49-F238E27FC236}">
                <a16:creationId xmlns:a16="http://schemas.microsoft.com/office/drawing/2014/main" id="{94917C04-7C06-1F8D-8D73-44C1717B55DD}"/>
              </a:ext>
            </a:extLst>
          </p:cNvPr>
          <p:cNvSpPr txBox="1"/>
          <p:nvPr/>
        </p:nvSpPr>
        <p:spPr>
          <a:xfrm>
            <a:off x="447848" y="6448630"/>
            <a:ext cx="5648151" cy="369332"/>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a:latin typeface="Segoe UI"/>
                <a:cs typeface="Segoe UI"/>
              </a:rPr>
              <a:t>Source</a:t>
            </a:r>
            <a:r>
              <a:rPr lang="en-US" sz="900">
                <a:latin typeface="Segoe UI"/>
                <a:cs typeface="Segoe UI"/>
              </a:rPr>
              <a:t>:  2013 6th International Conference on Human System Interactions (HSI)</a:t>
            </a:r>
          </a:p>
          <a:p>
            <a:endParaRPr lang="en-US" sz="9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6295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25">
            <a:extLst>
              <a:ext uri="{FF2B5EF4-FFF2-40B4-BE49-F238E27FC236}">
                <a16:creationId xmlns:a16="http://schemas.microsoft.com/office/drawing/2014/main" id="{BB8E9790-1066-F1B7-F808-18EE5D990D8B}"/>
              </a:ext>
            </a:extLst>
          </p:cNvPr>
          <p:cNvSpPr txBox="1"/>
          <p:nvPr/>
        </p:nvSpPr>
        <p:spPr>
          <a:xfrm>
            <a:off x="715438" y="810349"/>
            <a:ext cx="4856965"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487DAA"/>
                </a:solidFill>
                <a:latin typeface="IBM Plex Sans"/>
              </a:rPr>
              <a:t>Physiological signals</a:t>
            </a:r>
          </a:p>
        </p:txBody>
      </p:sp>
      <p:sp>
        <p:nvSpPr>
          <p:cNvPr id="3" name="ZoneTexte 16">
            <a:extLst>
              <a:ext uri="{FF2B5EF4-FFF2-40B4-BE49-F238E27FC236}">
                <a16:creationId xmlns:a16="http://schemas.microsoft.com/office/drawing/2014/main" id="{79F4F420-AA68-A6F5-DFA7-E45207275A80}"/>
              </a:ext>
            </a:extLst>
          </p:cNvPr>
          <p:cNvSpPr txBox="1"/>
          <p:nvPr/>
        </p:nvSpPr>
        <p:spPr>
          <a:xfrm>
            <a:off x="11404600" y="6470277"/>
            <a:ext cx="729512"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4/22</a:t>
            </a:r>
            <a:endParaRPr lang="fr-FR" dirty="0">
              <a:latin typeface="IBM Plex Sans" panose="020B0503050203000203" pitchFamily="34" charset="0"/>
            </a:endParaRPr>
          </a:p>
        </p:txBody>
      </p:sp>
      <p:sp>
        <p:nvSpPr>
          <p:cNvPr id="5" name="TextBox 4">
            <a:extLst>
              <a:ext uri="{FF2B5EF4-FFF2-40B4-BE49-F238E27FC236}">
                <a16:creationId xmlns:a16="http://schemas.microsoft.com/office/drawing/2014/main" id="{EE8DC245-FB88-4628-ACEE-42BEDF53723F}"/>
              </a:ext>
            </a:extLst>
          </p:cNvPr>
          <p:cNvSpPr txBox="1"/>
          <p:nvPr/>
        </p:nvSpPr>
        <p:spPr>
          <a:xfrm>
            <a:off x="480317" y="1995674"/>
            <a:ext cx="6097712" cy="3416320"/>
          </a:xfrm>
          <a:prstGeom prst="rect">
            <a:avLst/>
          </a:prstGeom>
          <a:noFill/>
        </p:spPr>
        <p:txBody>
          <a:bodyPr wrap="square">
            <a:spAutoFit/>
          </a:bodyPr>
          <a:lstStyle/>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BVP : </a:t>
            </a:r>
            <a:r>
              <a:rPr lang="en-GB" sz="1800" b="0" i="0" u="none" strike="noStrike" dirty="0">
                <a:solidFill>
                  <a:srgbClr val="000000"/>
                </a:solidFill>
                <a:effectLst/>
              </a:rPr>
              <a:t>Blood volume pulse​​</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EDA</a:t>
            </a:r>
            <a:r>
              <a:rPr lang="en-GB" sz="1800" b="0" i="0" u="none" strike="noStrike" dirty="0">
                <a:solidFill>
                  <a:srgbClr val="000000"/>
                </a:solidFill>
                <a:effectLst/>
              </a:rPr>
              <a:t> : Electrodermal activity​​</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EEG : </a:t>
            </a:r>
            <a:r>
              <a:rPr lang="en-GB" sz="1800" b="0" i="0" u="none" strike="noStrike" dirty="0">
                <a:solidFill>
                  <a:srgbClr val="000000"/>
                </a:solidFill>
                <a:effectLst/>
              </a:rPr>
              <a:t>Electroencephalogram​​</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ECG</a:t>
            </a:r>
            <a:r>
              <a:rPr lang="en-GB" sz="1800" b="0" i="0" u="none" strike="noStrike" dirty="0">
                <a:solidFill>
                  <a:srgbClr val="000000"/>
                </a:solidFill>
                <a:effectLst/>
              </a:rPr>
              <a:t> : Electrocardiogram​​</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EMG</a:t>
            </a:r>
            <a:r>
              <a:rPr lang="en-GB" sz="1800" b="0" i="0" u="none" strike="noStrike" dirty="0">
                <a:solidFill>
                  <a:srgbClr val="000000"/>
                </a:solidFill>
                <a:effectLst/>
              </a:rPr>
              <a:t> : Electromyogram​​</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HEOG</a:t>
            </a:r>
            <a:r>
              <a:rPr lang="en-GB" sz="1800" b="0" i="0" u="none" strike="noStrike" dirty="0">
                <a:solidFill>
                  <a:srgbClr val="000000"/>
                </a:solidFill>
                <a:effectLst/>
              </a:rPr>
              <a:t> : Electrooculogram​​</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MEG</a:t>
            </a:r>
            <a:r>
              <a:rPr lang="en-GB" sz="1800" b="0" i="0" u="none" strike="noStrike" dirty="0">
                <a:solidFill>
                  <a:srgbClr val="000000"/>
                </a:solidFill>
                <a:effectLst/>
              </a:rPr>
              <a:t> : Magnetoencephalogram​​</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NIR</a:t>
            </a:r>
            <a:r>
              <a:rPr lang="en-GB" sz="1800" b="0" i="0" u="none" strike="noStrike" dirty="0">
                <a:solidFill>
                  <a:srgbClr val="000000"/>
                </a:solidFill>
                <a:effectLst/>
              </a:rPr>
              <a:t> : Near-infra-red​​</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RESP</a:t>
            </a:r>
            <a:r>
              <a:rPr lang="en-GB" sz="1800" b="0" i="0" u="none" strike="noStrike" dirty="0">
                <a:solidFill>
                  <a:srgbClr val="000000"/>
                </a:solidFill>
                <a:effectLst/>
              </a:rPr>
              <a:t> : Respiration​​</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err="1">
                <a:solidFill>
                  <a:srgbClr val="000000"/>
                </a:solidFill>
                <a:effectLst/>
              </a:rPr>
              <a:t>sEMG</a:t>
            </a:r>
            <a:r>
              <a:rPr lang="en-GB" sz="1800" b="0" i="0" u="none" strike="noStrike" dirty="0">
                <a:solidFill>
                  <a:srgbClr val="000000"/>
                </a:solidFill>
                <a:effectLst/>
              </a:rPr>
              <a:t> : Surface Electromyography</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a:solidFill>
                  <a:srgbClr val="000000"/>
                </a:solidFill>
                <a:effectLst/>
              </a:rPr>
              <a:t>TEMP</a:t>
            </a:r>
            <a:r>
              <a:rPr lang="en-GB" sz="1800" b="0" i="0" u="none" strike="noStrike" dirty="0">
                <a:solidFill>
                  <a:srgbClr val="000000"/>
                </a:solidFill>
                <a:effectLst/>
              </a:rPr>
              <a:t> : Skin temperature​​</a:t>
            </a:r>
            <a:endParaRPr lang="en-GB" sz="1400" b="0" i="0" u="none" strike="noStrike" dirty="0">
              <a:solidFill>
                <a:srgbClr val="000000"/>
              </a:solidFill>
              <a:effectLst/>
            </a:endParaRPr>
          </a:p>
          <a:p>
            <a:pPr marL="565150" indent="-285750" rtl="0" fontAlgn="base">
              <a:spcBef>
                <a:spcPts val="0"/>
              </a:spcBef>
              <a:spcAft>
                <a:spcPts val="0"/>
              </a:spcAft>
              <a:buFont typeface="Wingdings" panose="05000000000000000000" pitchFamily="2" charset="2"/>
              <a:buChar char="v"/>
            </a:pPr>
            <a:r>
              <a:rPr lang="en-GB" sz="1800" b="1" i="0" u="none" strike="noStrike" dirty="0" err="1">
                <a:solidFill>
                  <a:srgbClr val="000000"/>
                </a:solidFill>
                <a:effectLst/>
              </a:rPr>
              <a:t>tEMG</a:t>
            </a:r>
            <a:r>
              <a:rPr lang="en-GB" sz="1800" b="0" i="0" u="none" strike="noStrike" dirty="0">
                <a:solidFill>
                  <a:srgbClr val="000000"/>
                </a:solidFill>
                <a:effectLst/>
              </a:rPr>
              <a:t> : Trapezius-electromyogram</a:t>
            </a:r>
            <a:endParaRPr lang="en-GB" sz="1400" b="0" i="0" u="none" strike="noStrike" dirty="0">
              <a:solidFill>
                <a:srgbClr val="000000"/>
              </a:solidFill>
              <a:effectLst/>
            </a:endParaRPr>
          </a:p>
        </p:txBody>
      </p:sp>
      <p:pic>
        <p:nvPicPr>
          <p:cNvPr id="1026" name="Picture 2">
            <a:extLst>
              <a:ext uri="{FF2B5EF4-FFF2-40B4-BE49-F238E27FC236}">
                <a16:creationId xmlns:a16="http://schemas.microsoft.com/office/drawing/2014/main" id="{0FDD0251-9DC9-5295-081B-835681F45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95124"/>
            <a:ext cx="5578867" cy="4252186"/>
          </a:xfrm>
          <a:prstGeom prst="rect">
            <a:avLst/>
          </a:prstGeom>
          <a:noFill/>
          <a:extLst>
            <a:ext uri="{909E8E84-426E-40DD-AFC4-6F175D3DCCD1}">
              <a14:hiddenFill xmlns:a14="http://schemas.microsoft.com/office/drawing/2010/main">
                <a:solidFill>
                  <a:srgbClr val="FFFFFF"/>
                </a:solidFill>
              </a14:hiddenFill>
            </a:ext>
          </a:extLst>
        </p:spPr>
      </p:pic>
      <p:sp>
        <p:nvSpPr>
          <p:cNvPr id="6" name="Chevron 6">
            <a:extLst>
              <a:ext uri="{FF2B5EF4-FFF2-40B4-BE49-F238E27FC236}">
                <a16:creationId xmlns:a16="http://schemas.microsoft.com/office/drawing/2014/main" id="{2F267F28-87EC-8F96-D8B3-A0315370745C}"/>
              </a:ext>
            </a:extLst>
          </p:cNvPr>
          <p:cNvSpPr/>
          <p:nvPr/>
        </p:nvSpPr>
        <p:spPr>
          <a:xfrm>
            <a:off x="5000045" y="3393300"/>
            <a:ext cx="132277" cy="310534"/>
          </a:xfrm>
          <a:prstGeom prst="chevron">
            <a:avLst/>
          </a:prstGeom>
          <a:solidFill>
            <a:srgbClr val="487DAA"/>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7" name="TextBox 6">
            <a:extLst>
              <a:ext uri="{FF2B5EF4-FFF2-40B4-BE49-F238E27FC236}">
                <a16:creationId xmlns:a16="http://schemas.microsoft.com/office/drawing/2014/main" id="{2308C6B4-5D49-4423-1A02-15982F1CA391}"/>
              </a:ext>
            </a:extLst>
          </p:cNvPr>
          <p:cNvSpPr txBox="1"/>
          <p:nvPr/>
        </p:nvSpPr>
        <p:spPr>
          <a:xfrm>
            <a:off x="5572403" y="1849348"/>
            <a:ext cx="797575" cy="369332"/>
          </a:xfrm>
          <a:prstGeom prst="rect">
            <a:avLst/>
          </a:prstGeom>
          <a:solidFill>
            <a:schemeClr val="bg1"/>
          </a:solidFill>
        </p:spPr>
        <p:txBody>
          <a:bodyPr wrap="square" rtlCol="0">
            <a:spAutoFit/>
          </a:bodyPr>
          <a:lstStyle/>
          <a:p>
            <a:r>
              <a:rPr lang="en-GB" dirty="0"/>
              <a:t>ECG</a:t>
            </a:r>
          </a:p>
        </p:txBody>
      </p:sp>
      <p:sp>
        <p:nvSpPr>
          <p:cNvPr id="8" name="TextBox 7">
            <a:extLst>
              <a:ext uri="{FF2B5EF4-FFF2-40B4-BE49-F238E27FC236}">
                <a16:creationId xmlns:a16="http://schemas.microsoft.com/office/drawing/2014/main" id="{6F6AAA60-A387-F35B-3B44-D631A29541E1}"/>
              </a:ext>
            </a:extLst>
          </p:cNvPr>
          <p:cNvSpPr txBox="1"/>
          <p:nvPr/>
        </p:nvSpPr>
        <p:spPr>
          <a:xfrm>
            <a:off x="5572402" y="2827254"/>
            <a:ext cx="797575" cy="369332"/>
          </a:xfrm>
          <a:prstGeom prst="rect">
            <a:avLst/>
          </a:prstGeom>
          <a:solidFill>
            <a:schemeClr val="bg1"/>
          </a:solidFill>
        </p:spPr>
        <p:txBody>
          <a:bodyPr wrap="square" rtlCol="0">
            <a:spAutoFit/>
          </a:bodyPr>
          <a:lstStyle/>
          <a:p>
            <a:r>
              <a:rPr lang="en-GB" dirty="0"/>
              <a:t>RSP</a:t>
            </a:r>
          </a:p>
        </p:txBody>
      </p:sp>
      <p:sp>
        <p:nvSpPr>
          <p:cNvPr id="9" name="TextBox 8">
            <a:extLst>
              <a:ext uri="{FF2B5EF4-FFF2-40B4-BE49-F238E27FC236}">
                <a16:creationId xmlns:a16="http://schemas.microsoft.com/office/drawing/2014/main" id="{EC30C986-0C70-2A60-8449-41723ABDEA51}"/>
              </a:ext>
            </a:extLst>
          </p:cNvPr>
          <p:cNvSpPr txBox="1"/>
          <p:nvPr/>
        </p:nvSpPr>
        <p:spPr>
          <a:xfrm>
            <a:off x="5537062" y="3934958"/>
            <a:ext cx="797575" cy="369332"/>
          </a:xfrm>
          <a:prstGeom prst="rect">
            <a:avLst/>
          </a:prstGeom>
          <a:solidFill>
            <a:schemeClr val="bg1"/>
          </a:solidFill>
        </p:spPr>
        <p:txBody>
          <a:bodyPr wrap="square" rtlCol="0">
            <a:spAutoFit/>
          </a:bodyPr>
          <a:lstStyle/>
          <a:p>
            <a:r>
              <a:rPr lang="en-GB" dirty="0"/>
              <a:t>SC</a:t>
            </a:r>
          </a:p>
        </p:txBody>
      </p:sp>
      <p:sp>
        <p:nvSpPr>
          <p:cNvPr id="10" name="TextBox 9">
            <a:extLst>
              <a:ext uri="{FF2B5EF4-FFF2-40B4-BE49-F238E27FC236}">
                <a16:creationId xmlns:a16="http://schemas.microsoft.com/office/drawing/2014/main" id="{FE2D2D07-1CBC-E68C-B6B7-BE4D64AD68C4}"/>
              </a:ext>
            </a:extLst>
          </p:cNvPr>
          <p:cNvSpPr txBox="1"/>
          <p:nvPr/>
        </p:nvSpPr>
        <p:spPr>
          <a:xfrm>
            <a:off x="5611594" y="3934958"/>
            <a:ext cx="758382" cy="369332"/>
          </a:xfrm>
          <a:prstGeom prst="rect">
            <a:avLst/>
          </a:prstGeom>
          <a:solidFill>
            <a:schemeClr val="bg1"/>
          </a:solidFill>
        </p:spPr>
        <p:txBody>
          <a:bodyPr wrap="square" rtlCol="0">
            <a:spAutoFit/>
          </a:bodyPr>
          <a:lstStyle/>
          <a:p>
            <a:r>
              <a:rPr lang="en-GB" dirty="0"/>
              <a:t>SC</a:t>
            </a:r>
          </a:p>
        </p:txBody>
      </p:sp>
      <p:sp>
        <p:nvSpPr>
          <p:cNvPr id="11" name="TextBox 10">
            <a:extLst>
              <a:ext uri="{FF2B5EF4-FFF2-40B4-BE49-F238E27FC236}">
                <a16:creationId xmlns:a16="http://schemas.microsoft.com/office/drawing/2014/main" id="{C6974271-6F5E-EF23-B85B-DA43ACCFCB22}"/>
              </a:ext>
            </a:extLst>
          </p:cNvPr>
          <p:cNvSpPr txBox="1"/>
          <p:nvPr/>
        </p:nvSpPr>
        <p:spPr>
          <a:xfrm>
            <a:off x="5572401" y="4857996"/>
            <a:ext cx="797575" cy="369332"/>
          </a:xfrm>
          <a:prstGeom prst="rect">
            <a:avLst/>
          </a:prstGeom>
          <a:solidFill>
            <a:schemeClr val="bg1"/>
          </a:solidFill>
        </p:spPr>
        <p:txBody>
          <a:bodyPr wrap="square" rtlCol="0">
            <a:spAutoFit/>
          </a:bodyPr>
          <a:lstStyle/>
          <a:p>
            <a:r>
              <a:rPr lang="en-GB" dirty="0"/>
              <a:t>EMG</a:t>
            </a:r>
          </a:p>
        </p:txBody>
      </p:sp>
      <p:sp>
        <p:nvSpPr>
          <p:cNvPr id="12" name="Rectangle 11">
            <a:extLst>
              <a:ext uri="{FF2B5EF4-FFF2-40B4-BE49-F238E27FC236}">
                <a16:creationId xmlns:a16="http://schemas.microsoft.com/office/drawing/2014/main" id="{5CD2ACBA-ABAD-1DE1-3D5A-6A3A35F5BF5A}"/>
              </a:ext>
            </a:extLst>
          </p:cNvPr>
          <p:cNvSpPr/>
          <p:nvPr/>
        </p:nvSpPr>
        <p:spPr>
          <a:xfrm>
            <a:off x="193417" y="6469412"/>
            <a:ext cx="9654775" cy="230832"/>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i="1" dirty="0">
                <a:latin typeface="Segoe UI" panose="020B0502040204020203" pitchFamily="34" charset="0"/>
                <a:cs typeface="Segoe UI" panose="020B0502040204020203" pitchFamily="34" charset="0"/>
              </a:rPr>
              <a:t>Source:</a:t>
            </a:r>
            <a:r>
              <a:rPr lang="en-US" sz="900" i="1" dirty="0">
                <a:latin typeface="Segoe UI" panose="020B0502040204020203" pitchFamily="34" charset="0"/>
                <a:cs typeface="Segoe UI" panose="020B0502040204020203" pitchFamily="34" charset="0"/>
              </a:rPr>
              <a:t> </a:t>
            </a:r>
            <a:r>
              <a:rPr lang="en-GB" sz="900" i="1" dirty="0" err="1">
                <a:latin typeface="Segoe UI" panose="020B0502040204020203" pitchFamily="34" charset="0"/>
                <a:cs typeface="Segoe UI" panose="020B0502040204020203" pitchFamily="34" charset="0"/>
              </a:rPr>
              <a:t>Wioleta</a:t>
            </a:r>
            <a:r>
              <a:rPr lang="en-GB" sz="900" i="1" dirty="0">
                <a:latin typeface="Segoe UI" panose="020B0502040204020203" pitchFamily="34" charset="0"/>
                <a:cs typeface="Segoe UI" panose="020B0502040204020203" pitchFamily="34" charset="0"/>
              </a:rPr>
              <a:t>, S. . Using physiological signals for emotion recognition. 2013 6th International Conference on Human System Interactions (HSI). IEEE. </a:t>
            </a:r>
            <a:r>
              <a:rPr lang="en-GB" sz="900" i="1" dirty="0" err="1">
                <a:latin typeface="Segoe UI" panose="020B0502040204020203" pitchFamily="34" charset="0"/>
                <a:cs typeface="Segoe UI" panose="020B0502040204020203" pitchFamily="34" charset="0"/>
              </a:rPr>
              <a:t>doi</a:t>
            </a:r>
            <a:r>
              <a:rPr lang="en-GB" sz="900" i="1" dirty="0">
                <a:latin typeface="Segoe UI" panose="020B0502040204020203" pitchFamily="34" charset="0"/>
                <a:cs typeface="Segoe UI" panose="020B0502040204020203" pitchFamily="34" charset="0"/>
              </a:rPr>
              <a:t>: 10.1109/HSI.2013.6577880</a:t>
            </a:r>
            <a:r>
              <a:rPr lang="en-US" sz="900" i="1" dirty="0">
                <a:latin typeface="Segoe UI" panose="020B0502040204020203" pitchFamily="34" charset="0"/>
                <a:cs typeface="Segoe UI" panose="020B0502040204020203" pitchFamily="34" charset="0"/>
              </a:rPr>
              <a:t>).</a:t>
            </a:r>
            <a:endParaRPr lang="en-CA" sz="9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24999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
            <a:extLst>
              <a:ext uri="{FF2B5EF4-FFF2-40B4-BE49-F238E27FC236}">
                <a16:creationId xmlns:a16="http://schemas.microsoft.com/office/drawing/2014/main" id="{311049DB-6060-C543-8753-2C95708CD3D1}"/>
              </a:ext>
            </a:extLst>
          </p:cNvPr>
          <p:cNvSpPr txBox="1"/>
          <p:nvPr/>
        </p:nvSpPr>
        <p:spPr>
          <a:xfrm>
            <a:off x="0" y="-1009"/>
            <a:ext cx="12192000" cy="963597"/>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760"/>
              </a:lnSpc>
              <a:spcBef>
                <a:spcPct val="0"/>
              </a:spcBef>
            </a:pPr>
            <a:r>
              <a:rPr lang="en-US" sz="2800" b="1">
                <a:solidFill>
                  <a:srgbClr val="000000"/>
                </a:solidFill>
                <a:latin typeface="IBM Plex Sans"/>
              </a:rPr>
              <a:t>Objectives</a:t>
            </a:r>
          </a:p>
        </p:txBody>
      </p:sp>
      <p:sp>
        <p:nvSpPr>
          <p:cNvPr id="3" name="ZoneTexte 16">
            <a:extLst>
              <a:ext uri="{FF2B5EF4-FFF2-40B4-BE49-F238E27FC236}">
                <a16:creationId xmlns:a16="http://schemas.microsoft.com/office/drawing/2014/main" id="{306C5010-94F1-BE48-99E7-49DC0632B1A1}"/>
              </a:ext>
            </a:extLst>
          </p:cNvPr>
          <p:cNvSpPr txBox="1"/>
          <p:nvPr/>
        </p:nvSpPr>
        <p:spPr>
          <a:xfrm>
            <a:off x="11240730" y="6470277"/>
            <a:ext cx="926156"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5/22</a:t>
            </a:r>
            <a:endParaRPr lang="fr-FR" dirty="0">
              <a:latin typeface="IBM Plex Sans" panose="020B0503050203000203" pitchFamily="34" charset="0"/>
            </a:endParaRPr>
          </a:p>
        </p:txBody>
      </p:sp>
      <p:sp>
        <p:nvSpPr>
          <p:cNvPr id="5" name="Chevron 6">
            <a:extLst>
              <a:ext uri="{FF2B5EF4-FFF2-40B4-BE49-F238E27FC236}">
                <a16:creationId xmlns:a16="http://schemas.microsoft.com/office/drawing/2014/main" id="{60D95E91-D290-DA45-BCBE-9D0AA755879B}"/>
              </a:ext>
            </a:extLst>
          </p:cNvPr>
          <p:cNvSpPr/>
          <p:nvPr/>
        </p:nvSpPr>
        <p:spPr>
          <a:xfrm>
            <a:off x="1006053" y="1199412"/>
            <a:ext cx="132277" cy="310534"/>
          </a:xfrm>
          <a:prstGeom prst="chevron">
            <a:avLst/>
          </a:prstGeom>
          <a:solidFill>
            <a:srgbClr val="487DAA"/>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6" name="ZoneTexte 13">
            <a:extLst>
              <a:ext uri="{FF2B5EF4-FFF2-40B4-BE49-F238E27FC236}">
                <a16:creationId xmlns:a16="http://schemas.microsoft.com/office/drawing/2014/main" id="{BDB38A6B-0345-7941-A4C2-0FC0911417DD}"/>
              </a:ext>
            </a:extLst>
          </p:cNvPr>
          <p:cNvSpPr txBox="1"/>
          <p:nvPr/>
        </p:nvSpPr>
        <p:spPr>
          <a:xfrm>
            <a:off x="1695450" y="1119439"/>
            <a:ext cx="9864827" cy="40011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a:solidFill>
                  <a:srgbClr val="487DAA"/>
                </a:solidFill>
                <a:latin typeface="IBM Plex Sans"/>
              </a:rPr>
              <a:t>Develop cost-effective Deep Learning models for AER using multimodalities </a:t>
            </a:r>
            <a:endParaRPr lang="en-US" sz="2000" b="1">
              <a:solidFill>
                <a:srgbClr val="487DAA"/>
              </a:solidFill>
              <a:latin typeface="IBM Plex Sans" panose="020B0503050203000203" pitchFamily="34" charset="0"/>
            </a:endParaRPr>
          </a:p>
        </p:txBody>
      </p:sp>
      <p:sp>
        <p:nvSpPr>
          <p:cNvPr id="4" name="TextBox 3">
            <a:extLst>
              <a:ext uri="{FF2B5EF4-FFF2-40B4-BE49-F238E27FC236}">
                <a16:creationId xmlns:a16="http://schemas.microsoft.com/office/drawing/2014/main" id="{44D74C45-9FB4-7500-B2EA-5CD3AC9BA6C1}"/>
              </a:ext>
            </a:extLst>
          </p:cNvPr>
          <p:cNvSpPr txBox="1"/>
          <p:nvPr/>
        </p:nvSpPr>
        <p:spPr>
          <a:xfrm>
            <a:off x="0" y="1514797"/>
            <a:ext cx="12192000" cy="963597"/>
          </a:xfrm>
          <a:prstGeom prst="rect">
            <a:avLst/>
          </a:prstGeom>
        </p:spPr>
        <p:txBody>
          <a:bodyPr wrap="square" lIns="0" tIns="0" rIns="0" bIns="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760"/>
              </a:lnSpc>
              <a:spcBef>
                <a:spcPct val="0"/>
              </a:spcBef>
            </a:pPr>
            <a:r>
              <a:rPr lang="en-US" sz="2800" b="1">
                <a:solidFill>
                  <a:srgbClr val="000000"/>
                </a:solidFill>
                <a:latin typeface="IBM Plex Sans"/>
              </a:rPr>
              <a:t>Challenges</a:t>
            </a:r>
          </a:p>
        </p:txBody>
      </p:sp>
      <p:sp>
        <p:nvSpPr>
          <p:cNvPr id="7" name="ZoneTexte 11">
            <a:extLst>
              <a:ext uri="{FF2B5EF4-FFF2-40B4-BE49-F238E27FC236}">
                <a16:creationId xmlns:a16="http://schemas.microsoft.com/office/drawing/2014/main" id="{CCB4C9C7-E1B2-2728-4A23-721CF553A7EA}"/>
              </a:ext>
            </a:extLst>
          </p:cNvPr>
          <p:cNvSpPr txBox="1"/>
          <p:nvPr/>
        </p:nvSpPr>
        <p:spPr>
          <a:xfrm>
            <a:off x="889820" y="2667820"/>
            <a:ext cx="10117393" cy="397031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a:buChar char="v"/>
            </a:pPr>
            <a:r>
              <a:rPr lang="en-CA">
                <a:latin typeface="Segoe UI"/>
                <a:cs typeface="Segoe UI"/>
              </a:rPr>
              <a:t>Variability of biological data across different individuals and capture conditions </a:t>
            </a:r>
          </a:p>
          <a:p>
            <a:pPr marL="285750" indent="-285750">
              <a:buFont typeface="Wingdings"/>
              <a:buChar char="v"/>
            </a:pPr>
            <a:endParaRPr lang="en-CA">
              <a:latin typeface="Segoe UI"/>
              <a:cs typeface="Segoe UI"/>
            </a:endParaRPr>
          </a:p>
          <a:p>
            <a:pPr marL="285750" indent="-285750">
              <a:buFont typeface="Wingdings"/>
              <a:buChar char="v"/>
            </a:pPr>
            <a:endParaRPr lang="en-CA">
              <a:latin typeface="Segoe UI"/>
              <a:cs typeface="Segoe UI"/>
            </a:endParaRPr>
          </a:p>
          <a:p>
            <a:pPr marL="285750" indent="-285750">
              <a:buFont typeface="Wingdings"/>
              <a:buChar char="v"/>
            </a:pPr>
            <a:endParaRPr lang="en-CA">
              <a:latin typeface="Segoe UI"/>
              <a:cs typeface="Segoe UI"/>
            </a:endParaRPr>
          </a:p>
          <a:p>
            <a:pPr marL="285750" indent="-285750">
              <a:buFont typeface="Wingdings"/>
              <a:buChar char="v"/>
            </a:pPr>
            <a:endParaRPr lang="en-CA">
              <a:latin typeface="Segoe UI"/>
              <a:cs typeface="Segoe UI"/>
            </a:endParaRPr>
          </a:p>
          <a:p>
            <a:pPr marL="285750" indent="-285750">
              <a:buFont typeface="Wingdings"/>
              <a:buChar char="v"/>
            </a:pPr>
            <a:endParaRPr lang="en-CA">
              <a:latin typeface="Segoe UI"/>
              <a:cs typeface="Segoe UI"/>
            </a:endParaRPr>
          </a:p>
          <a:p>
            <a:pPr marL="285750" indent="-285750">
              <a:buFont typeface="Wingdings"/>
              <a:buChar char="v"/>
            </a:pPr>
            <a:endParaRPr lang="en-CA">
              <a:latin typeface="Segoe UI"/>
              <a:cs typeface="Segoe UI"/>
            </a:endParaRPr>
          </a:p>
          <a:p>
            <a:pPr marL="285750" indent="-285750">
              <a:buFont typeface="Wingdings"/>
              <a:buChar char="v"/>
            </a:pPr>
            <a:endParaRPr lang="en-CA">
              <a:latin typeface="Segoe UI"/>
              <a:cs typeface="Segoe UI"/>
            </a:endParaRPr>
          </a:p>
          <a:p>
            <a:pPr marL="285750" indent="-285750">
              <a:buFont typeface="Wingdings"/>
              <a:buChar char="v"/>
            </a:pPr>
            <a:r>
              <a:rPr lang="en-CA">
                <a:latin typeface="Segoe UI"/>
                <a:cs typeface="Segoe UI"/>
              </a:rPr>
              <a:t>Limited dataset in health (public, high-cost, label ambiguity)</a:t>
            </a:r>
          </a:p>
          <a:p>
            <a:pPr marL="285750" indent="-285750">
              <a:buFont typeface="Wingdings"/>
              <a:buChar char="v"/>
            </a:pPr>
            <a:endParaRPr lang="en-CA"/>
          </a:p>
          <a:p>
            <a:pPr marL="285750" indent="-285750">
              <a:buFont typeface="Wingdings"/>
              <a:buChar char="v"/>
            </a:pPr>
            <a:r>
              <a:rPr lang="en-CA">
                <a:latin typeface="Aptos"/>
                <a:cs typeface="Segoe UI"/>
              </a:rPr>
              <a:t>Fusion of multimodality </a:t>
            </a:r>
          </a:p>
          <a:p>
            <a:endParaRPr lang="en-CA">
              <a:latin typeface="Segoe UI"/>
              <a:cs typeface="Segoe UI"/>
            </a:endParaRPr>
          </a:p>
          <a:p>
            <a:endParaRPr lang="en-CA">
              <a:latin typeface="Segoe UI"/>
              <a:cs typeface="Segoe UI"/>
            </a:endParaRPr>
          </a:p>
          <a:p>
            <a:endParaRPr lang="en-CA">
              <a:latin typeface="Segoe UI"/>
              <a:cs typeface="Segoe UI"/>
            </a:endParaRPr>
          </a:p>
        </p:txBody>
      </p:sp>
      <p:pic>
        <p:nvPicPr>
          <p:cNvPr id="8" name="Image 7" descr="Une image contenant Visage humain, homme, capture d’écran, Front&#10;&#10;Description générée automatiquement">
            <a:extLst>
              <a:ext uri="{FF2B5EF4-FFF2-40B4-BE49-F238E27FC236}">
                <a16:creationId xmlns:a16="http://schemas.microsoft.com/office/drawing/2014/main" id="{5AC53CA1-2500-8AA5-1DA9-578E18909F60}"/>
              </a:ext>
            </a:extLst>
          </p:cNvPr>
          <p:cNvPicPr>
            <a:picLocks noChangeAspect="1"/>
          </p:cNvPicPr>
          <p:nvPr/>
        </p:nvPicPr>
        <p:blipFill>
          <a:blip r:embed="rId3"/>
          <a:stretch>
            <a:fillRect/>
          </a:stretch>
        </p:blipFill>
        <p:spPr>
          <a:xfrm>
            <a:off x="2100262" y="3266204"/>
            <a:ext cx="7991475" cy="981075"/>
          </a:xfrm>
          <a:prstGeom prst="rect">
            <a:avLst/>
          </a:prstGeom>
        </p:spPr>
      </p:pic>
      <p:sp>
        <p:nvSpPr>
          <p:cNvPr id="9" name="Rectangle 8">
            <a:extLst>
              <a:ext uri="{FF2B5EF4-FFF2-40B4-BE49-F238E27FC236}">
                <a16:creationId xmlns:a16="http://schemas.microsoft.com/office/drawing/2014/main" id="{49815360-DF71-4CC7-8AFE-0709AF2DC308}"/>
              </a:ext>
            </a:extLst>
          </p:cNvPr>
          <p:cNvSpPr/>
          <p:nvPr/>
        </p:nvSpPr>
        <p:spPr>
          <a:xfrm>
            <a:off x="193418" y="6469412"/>
            <a:ext cx="6230324" cy="3775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b="1" i="1" dirty="0">
                <a:latin typeface="Segoe UI" panose="020B0502040204020203" pitchFamily="34" charset="0"/>
                <a:cs typeface="Segoe UI" panose="020B0502040204020203" pitchFamily="34" charset="0"/>
              </a:rPr>
              <a:t>Source:</a:t>
            </a:r>
            <a:r>
              <a:rPr lang="en-US" sz="900" i="1" dirty="0">
                <a:latin typeface="Segoe UI" panose="020B0502040204020203" pitchFamily="34" charset="0"/>
                <a:cs typeface="Segoe UI" panose="020B0502040204020203" pitchFamily="34" charset="0"/>
              </a:rPr>
              <a:t> Li, S., Deng, W. and Du, J., 2017. Reliable crowdsourcing and deep locality-preserving learning for expression recognition in the wild. In Proceedings of the IEEE conference on computer vision and pattern recognition (pp. 2852-2861).</a:t>
            </a:r>
            <a:endParaRPr lang="en-CA" sz="900" i="1" u="sng" dirty="0">
              <a:latin typeface="Segoe UI" panose="020B0502040204020203" pitchFamily="34" charset="0"/>
              <a:cs typeface="Segoe UI" panose="020B0502040204020203" pitchFamily="34" charset="0"/>
            </a:endParaRPr>
          </a:p>
        </p:txBody>
      </p:sp>
      <p:sp>
        <p:nvSpPr>
          <p:cNvPr id="11" name="TextBox 17">
            <a:extLst>
              <a:ext uri="{FF2B5EF4-FFF2-40B4-BE49-F238E27FC236}">
                <a16:creationId xmlns:a16="http://schemas.microsoft.com/office/drawing/2014/main" id="{AFB169B4-D95D-4C0B-9385-8FA7793E532C}"/>
              </a:ext>
            </a:extLst>
          </p:cNvPr>
          <p:cNvSpPr txBox="1"/>
          <p:nvPr/>
        </p:nvSpPr>
        <p:spPr>
          <a:xfrm>
            <a:off x="4028894" y="4406041"/>
            <a:ext cx="3613279" cy="338554"/>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ts val="361"/>
              </a:spcBef>
              <a:buSzPts val="1400"/>
            </a:pPr>
            <a:r>
              <a:rPr lang="en-CA" sz="1600" u="sng">
                <a:latin typeface="Times New Roman" panose="02020603050405020304" pitchFamily="18" charset="0"/>
                <a:cs typeface="Times New Roman" panose="02020603050405020304" pitchFamily="18" charset="0"/>
              </a:rPr>
              <a:t>pain (left) vs. no pain (right) frames</a:t>
            </a:r>
          </a:p>
        </p:txBody>
      </p:sp>
      <p:pic>
        <p:nvPicPr>
          <p:cNvPr id="12" name="Image 11" descr="A person sitting in a chair with a microphone&#10;&#10;Description automatically generated">
            <a:extLst>
              <a:ext uri="{FF2B5EF4-FFF2-40B4-BE49-F238E27FC236}">
                <a16:creationId xmlns:a16="http://schemas.microsoft.com/office/drawing/2014/main" id="{7FEABFA2-2078-90E7-C54C-6AF614A6EF2C}"/>
              </a:ext>
            </a:extLst>
          </p:cNvPr>
          <p:cNvPicPr>
            <a:picLocks noChangeAspect="1"/>
          </p:cNvPicPr>
          <p:nvPr/>
        </p:nvPicPr>
        <p:blipFill>
          <a:blip r:embed="rId4"/>
          <a:stretch>
            <a:fillRect/>
          </a:stretch>
        </p:blipFill>
        <p:spPr>
          <a:xfrm>
            <a:off x="7639716" y="4647995"/>
            <a:ext cx="4286763" cy="1626010"/>
          </a:xfrm>
          <a:prstGeom prst="rect">
            <a:avLst/>
          </a:prstGeom>
        </p:spPr>
      </p:pic>
      <p:sp>
        <p:nvSpPr>
          <p:cNvPr id="10" name="ZoneTexte 13">
            <a:extLst>
              <a:ext uri="{FF2B5EF4-FFF2-40B4-BE49-F238E27FC236}">
                <a16:creationId xmlns:a16="http://schemas.microsoft.com/office/drawing/2014/main" id="{1A7CB14C-F34A-3BC9-DFC6-9A20F5B0A19A}"/>
              </a:ext>
            </a:extLst>
          </p:cNvPr>
          <p:cNvSpPr txBox="1"/>
          <p:nvPr/>
        </p:nvSpPr>
        <p:spPr>
          <a:xfrm>
            <a:off x="1695449" y="1536739"/>
            <a:ext cx="9864827" cy="400110"/>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487DAA"/>
                </a:solidFill>
                <a:latin typeface="IBM Plex Sans"/>
              </a:rPr>
              <a:t>Enhance diagnosis and treatment in the medical field</a:t>
            </a:r>
            <a:endParaRPr lang="en-US" sz="2000" b="1" dirty="0">
              <a:solidFill>
                <a:srgbClr val="487DAA"/>
              </a:solidFill>
              <a:latin typeface="IBM Plex Sans" panose="020B0503050203000203" pitchFamily="34" charset="0"/>
            </a:endParaRPr>
          </a:p>
        </p:txBody>
      </p:sp>
    </p:spTree>
    <p:extLst>
      <p:ext uri="{BB962C8B-B14F-4D97-AF65-F5344CB8AC3E}">
        <p14:creationId xmlns:p14="http://schemas.microsoft.com/office/powerpoint/2010/main" val="170805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5">
            <a:extLst>
              <a:ext uri="{FF2B5EF4-FFF2-40B4-BE49-F238E27FC236}">
                <a16:creationId xmlns:a16="http://schemas.microsoft.com/office/drawing/2014/main" id="{CBAB2A65-D90C-3527-CAB2-3D2C1B180584}"/>
              </a:ext>
            </a:extLst>
          </p:cNvPr>
          <p:cNvSpPr txBox="1"/>
          <p:nvPr/>
        </p:nvSpPr>
        <p:spPr>
          <a:xfrm>
            <a:off x="1067130" y="644272"/>
            <a:ext cx="5381352"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a:solidFill>
                  <a:srgbClr val="487DAA"/>
                </a:solidFill>
                <a:latin typeface="IBM Plex Sans"/>
              </a:rPr>
              <a:t>Knowledge distillation</a:t>
            </a:r>
          </a:p>
        </p:txBody>
      </p:sp>
      <p:sp>
        <p:nvSpPr>
          <p:cNvPr id="6" name="Virage 1">
            <a:extLst>
              <a:ext uri="{FF2B5EF4-FFF2-40B4-BE49-F238E27FC236}">
                <a16:creationId xmlns:a16="http://schemas.microsoft.com/office/drawing/2014/main" id="{CFF9E035-A9B7-05A4-FA42-995B77B62C20}"/>
              </a:ext>
            </a:extLst>
          </p:cNvPr>
          <p:cNvSpPr/>
          <p:nvPr/>
        </p:nvSpPr>
        <p:spPr>
          <a:xfrm rot="10800000" flipH="1">
            <a:off x="2843459" y="5698002"/>
            <a:ext cx="2344982" cy="226466"/>
          </a:xfrm>
          <a:prstGeom prst="bentArrow">
            <a:avLst/>
          </a:prstGeom>
          <a:solidFill>
            <a:srgbClr val="E3022C"/>
          </a:solidFill>
          <a:ln>
            <a:solidFill>
              <a:srgbClr val="E3022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487DAA"/>
              </a:solidFill>
            </a:endParaRPr>
          </a:p>
        </p:txBody>
      </p:sp>
      <p:sp>
        <p:nvSpPr>
          <p:cNvPr id="8" name="ZoneTexte 16">
            <a:extLst>
              <a:ext uri="{FF2B5EF4-FFF2-40B4-BE49-F238E27FC236}">
                <a16:creationId xmlns:a16="http://schemas.microsoft.com/office/drawing/2014/main" id="{F739C28A-CD70-37FB-4B03-1FF27732560A}"/>
              </a:ext>
            </a:extLst>
          </p:cNvPr>
          <p:cNvSpPr txBox="1"/>
          <p:nvPr/>
        </p:nvSpPr>
        <p:spPr>
          <a:xfrm>
            <a:off x="463570" y="5009790"/>
            <a:ext cx="3291595" cy="369332"/>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IBM Plex Sans"/>
              </a:rPr>
              <a:t>Model compression</a:t>
            </a:r>
          </a:p>
        </p:txBody>
      </p:sp>
      <p:pic>
        <p:nvPicPr>
          <p:cNvPr id="9" name="Image 8" descr="A diagram of a model&#10;&#10;Description automatically generated">
            <a:extLst>
              <a:ext uri="{FF2B5EF4-FFF2-40B4-BE49-F238E27FC236}">
                <a16:creationId xmlns:a16="http://schemas.microsoft.com/office/drawing/2014/main" id="{554B35C7-0B62-CB6F-54AF-C79231921899}"/>
              </a:ext>
            </a:extLst>
          </p:cNvPr>
          <p:cNvPicPr>
            <a:picLocks noChangeAspect="1"/>
          </p:cNvPicPr>
          <p:nvPr/>
        </p:nvPicPr>
        <p:blipFill>
          <a:blip r:embed="rId3"/>
          <a:stretch>
            <a:fillRect/>
          </a:stretch>
        </p:blipFill>
        <p:spPr>
          <a:xfrm>
            <a:off x="4216889" y="1452563"/>
            <a:ext cx="7304454" cy="3562106"/>
          </a:xfrm>
          <a:prstGeom prst="rect">
            <a:avLst/>
          </a:prstGeom>
          <a:ln>
            <a:solidFill>
              <a:srgbClr val="487DAA"/>
            </a:solidFill>
          </a:ln>
        </p:spPr>
      </p:pic>
      <p:sp>
        <p:nvSpPr>
          <p:cNvPr id="11" name="ZoneTexte 16">
            <a:extLst>
              <a:ext uri="{FF2B5EF4-FFF2-40B4-BE49-F238E27FC236}">
                <a16:creationId xmlns:a16="http://schemas.microsoft.com/office/drawing/2014/main" id="{F02ADA8C-A5A0-1DDF-E6A9-2999FF2F0E4B}"/>
              </a:ext>
            </a:extLst>
          </p:cNvPr>
          <p:cNvSpPr txBox="1"/>
          <p:nvPr/>
        </p:nvSpPr>
        <p:spPr>
          <a:xfrm>
            <a:off x="11404600" y="6470277"/>
            <a:ext cx="729512"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6/22</a:t>
            </a:r>
            <a:endParaRPr lang="fr-FR" dirty="0">
              <a:latin typeface="IBM Plex Sans" panose="020B0503050203000203" pitchFamily="34" charset="0"/>
            </a:endParaRPr>
          </a:p>
        </p:txBody>
      </p:sp>
      <p:sp>
        <p:nvSpPr>
          <p:cNvPr id="12" name="ZoneTexte 11">
            <a:extLst>
              <a:ext uri="{FF2B5EF4-FFF2-40B4-BE49-F238E27FC236}">
                <a16:creationId xmlns:a16="http://schemas.microsoft.com/office/drawing/2014/main" id="{668703A7-FB4D-F84E-67E8-E62D2C6EFAAD}"/>
              </a:ext>
            </a:extLst>
          </p:cNvPr>
          <p:cNvSpPr txBox="1"/>
          <p:nvPr/>
        </p:nvSpPr>
        <p:spPr>
          <a:xfrm>
            <a:off x="142630" y="6541478"/>
            <a:ext cx="10636737"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00" b="1" i="1">
                <a:latin typeface="Segoe UI"/>
                <a:cs typeface="Segoe UI"/>
              </a:rPr>
              <a:t>Source:</a:t>
            </a:r>
            <a:r>
              <a:rPr lang="en-US" sz="900" i="1">
                <a:latin typeface="Segoe UI"/>
                <a:cs typeface="Segoe UI"/>
              </a:rPr>
              <a:t> Ojha, U., Li, Y., Sundara Rajan, A., Liang, Y., &amp; Lee, Y. J. (2023). What Knowledge Gets Distilled in Knowledge Distillation? Advances in Neural Information Processing Systems, 36, 11037–11048. </a:t>
            </a:r>
          </a:p>
        </p:txBody>
      </p:sp>
      <p:sp>
        <p:nvSpPr>
          <p:cNvPr id="15" name="ZoneTexte 14">
            <a:extLst>
              <a:ext uri="{FF2B5EF4-FFF2-40B4-BE49-F238E27FC236}">
                <a16:creationId xmlns:a16="http://schemas.microsoft.com/office/drawing/2014/main" id="{DEB577F1-279C-1ABF-EBA4-51A777CAD023}"/>
              </a:ext>
            </a:extLst>
          </p:cNvPr>
          <p:cNvSpPr txBox="1"/>
          <p:nvPr/>
        </p:nvSpPr>
        <p:spPr>
          <a:xfrm>
            <a:off x="6449863" y="5636117"/>
            <a:ext cx="3242318" cy="338554"/>
          </a:xfrm>
          <a:prstGeom prst="rect">
            <a:avLst/>
          </a:prstGeom>
          <a:solidFill>
            <a:srgbClr val="487DAA"/>
          </a:solidFill>
          <a:ln>
            <a:solidFill>
              <a:srgbClr val="487DAA"/>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1">
                <a:solidFill>
                  <a:srgbClr val="FFFFFF"/>
                </a:solidFill>
                <a:latin typeface="IBM Plex Sans"/>
              </a:rPr>
              <a:t>E-</a:t>
            </a:r>
            <a:r>
              <a:rPr lang="fr-FR" sz="1600" b="1" err="1">
                <a:solidFill>
                  <a:srgbClr val="FFFFFF"/>
                </a:solidFill>
                <a:latin typeface="IBM Plex Sans"/>
              </a:rPr>
              <a:t>Health</a:t>
            </a:r>
            <a:r>
              <a:rPr lang="fr-FR" sz="1600" b="1">
                <a:solidFill>
                  <a:srgbClr val="FFFFFF"/>
                </a:solidFill>
                <a:latin typeface="IBM Plex Sans"/>
              </a:rPr>
              <a:t> Applications  </a:t>
            </a:r>
            <a:endParaRPr lang="fr-FR" b="1">
              <a:solidFill>
                <a:srgbClr val="FFFFFF"/>
              </a:solidFill>
              <a:latin typeface="IBM Plex Sans"/>
            </a:endParaRPr>
          </a:p>
        </p:txBody>
      </p:sp>
      <p:sp>
        <p:nvSpPr>
          <p:cNvPr id="16" name="Ellipse 15">
            <a:extLst>
              <a:ext uri="{FF2B5EF4-FFF2-40B4-BE49-F238E27FC236}">
                <a16:creationId xmlns:a16="http://schemas.microsoft.com/office/drawing/2014/main" id="{FC50C1E2-515A-FBCA-F1E3-154118EE8C93}"/>
              </a:ext>
            </a:extLst>
          </p:cNvPr>
          <p:cNvSpPr/>
          <p:nvPr/>
        </p:nvSpPr>
        <p:spPr>
          <a:xfrm>
            <a:off x="4018753" y="2060312"/>
            <a:ext cx="1328615" cy="1709614"/>
          </a:xfrm>
          <a:prstGeom prst="ellipse">
            <a:avLst/>
          </a:prstGeom>
          <a:noFill/>
          <a:ln w="28575">
            <a:solidFill>
              <a:srgbClr val="E3022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Virage 1">
            <a:extLst>
              <a:ext uri="{FF2B5EF4-FFF2-40B4-BE49-F238E27FC236}">
                <a16:creationId xmlns:a16="http://schemas.microsoft.com/office/drawing/2014/main" id="{AC6A52E1-FCBB-8C30-9394-5E8674D65541}"/>
              </a:ext>
            </a:extLst>
          </p:cNvPr>
          <p:cNvSpPr/>
          <p:nvPr/>
        </p:nvSpPr>
        <p:spPr>
          <a:xfrm rot="16200000" flipH="1">
            <a:off x="220420" y="1316501"/>
            <a:ext cx="733060" cy="275313"/>
          </a:xfrm>
          <a:prstGeom prst="bentArrow">
            <a:avLst/>
          </a:prstGeom>
          <a:solidFill>
            <a:srgbClr val="E3022C"/>
          </a:solidFill>
          <a:ln>
            <a:solidFill>
              <a:srgbClr val="E3022C"/>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487DAA"/>
              </a:solidFill>
            </a:endParaRPr>
          </a:p>
        </p:txBody>
      </p:sp>
      <p:sp>
        <p:nvSpPr>
          <p:cNvPr id="18" name="ZoneTexte 16">
            <a:extLst>
              <a:ext uri="{FF2B5EF4-FFF2-40B4-BE49-F238E27FC236}">
                <a16:creationId xmlns:a16="http://schemas.microsoft.com/office/drawing/2014/main" id="{7E7CCDED-75C8-E5A5-26EF-8EA7DA7FA3BE}"/>
              </a:ext>
            </a:extLst>
          </p:cNvPr>
          <p:cNvSpPr txBox="1"/>
          <p:nvPr/>
        </p:nvSpPr>
        <p:spPr>
          <a:xfrm>
            <a:off x="434260" y="2245096"/>
            <a:ext cx="3301365" cy="369332"/>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IBM Plex Sans"/>
              </a:rPr>
              <a:t>Train multimodalities</a:t>
            </a:r>
          </a:p>
        </p:txBody>
      </p:sp>
      <p:sp>
        <p:nvSpPr>
          <p:cNvPr id="19" name="ZoneTexte 16">
            <a:extLst>
              <a:ext uri="{FF2B5EF4-FFF2-40B4-BE49-F238E27FC236}">
                <a16:creationId xmlns:a16="http://schemas.microsoft.com/office/drawing/2014/main" id="{D69F94D8-5144-434F-0BF7-99062F74472A}"/>
              </a:ext>
            </a:extLst>
          </p:cNvPr>
          <p:cNvSpPr txBox="1"/>
          <p:nvPr/>
        </p:nvSpPr>
        <p:spPr>
          <a:xfrm>
            <a:off x="434260" y="2919173"/>
            <a:ext cx="3301364" cy="646331"/>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IBM Plex Sans"/>
              </a:rPr>
              <a:t>Handel high-dimensional and complex data </a:t>
            </a:r>
          </a:p>
        </p:txBody>
      </p:sp>
      <p:sp>
        <p:nvSpPr>
          <p:cNvPr id="20" name="ZoneTexte 16">
            <a:extLst>
              <a:ext uri="{FF2B5EF4-FFF2-40B4-BE49-F238E27FC236}">
                <a16:creationId xmlns:a16="http://schemas.microsoft.com/office/drawing/2014/main" id="{25C05E8B-3105-F930-E3B3-6376822F1C25}"/>
              </a:ext>
            </a:extLst>
          </p:cNvPr>
          <p:cNvSpPr txBox="1"/>
          <p:nvPr/>
        </p:nvSpPr>
        <p:spPr>
          <a:xfrm>
            <a:off x="453799" y="3769096"/>
            <a:ext cx="3301364" cy="656100"/>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a:latin typeface="IBM Plex Sans"/>
              </a:rPr>
              <a:t>Perform with limited annotated data</a:t>
            </a:r>
          </a:p>
        </p:txBody>
      </p:sp>
      <p:pic>
        <p:nvPicPr>
          <p:cNvPr id="21" name="Graphique 20" descr="Montre avec un remplissage uni">
            <a:extLst>
              <a:ext uri="{FF2B5EF4-FFF2-40B4-BE49-F238E27FC236}">
                <a16:creationId xmlns:a16="http://schemas.microsoft.com/office/drawing/2014/main" id="{ADA0A542-713B-5051-58FC-D9F6E89B97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95876" y="5511800"/>
            <a:ext cx="611554" cy="592016"/>
          </a:xfrm>
          <a:prstGeom prst="rect">
            <a:avLst/>
          </a:prstGeom>
        </p:spPr>
      </p:pic>
    </p:spTree>
    <p:extLst>
      <p:ext uri="{BB962C8B-B14F-4D97-AF65-F5344CB8AC3E}">
        <p14:creationId xmlns:p14="http://schemas.microsoft.com/office/powerpoint/2010/main" val="76342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5" grpId="0" animBg="1"/>
      <p:bldP spid="16" grpId="0" animBg="1"/>
      <p:bldP spid="17" grpId="0" animBg="1"/>
      <p:bldP spid="1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25">
            <a:extLst>
              <a:ext uri="{FF2B5EF4-FFF2-40B4-BE49-F238E27FC236}">
                <a16:creationId xmlns:a16="http://schemas.microsoft.com/office/drawing/2014/main" id="{2020365C-CCC8-E08B-A43B-8EFCD6237724}"/>
              </a:ext>
            </a:extLst>
          </p:cNvPr>
          <p:cNvSpPr txBox="1"/>
          <p:nvPr/>
        </p:nvSpPr>
        <p:spPr>
          <a:xfrm>
            <a:off x="1067130" y="644272"/>
            <a:ext cx="5381352"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487DAA"/>
                </a:solidFill>
                <a:latin typeface="IBM Plex Sans"/>
              </a:rPr>
              <a:t>Theoretical Framework</a:t>
            </a:r>
          </a:p>
        </p:txBody>
      </p:sp>
      <p:sp>
        <p:nvSpPr>
          <p:cNvPr id="3" name="ZoneTexte 16">
            <a:extLst>
              <a:ext uri="{FF2B5EF4-FFF2-40B4-BE49-F238E27FC236}">
                <a16:creationId xmlns:a16="http://schemas.microsoft.com/office/drawing/2014/main" id="{5E367176-720D-3E80-648D-1CC01B151DD3}"/>
              </a:ext>
            </a:extLst>
          </p:cNvPr>
          <p:cNvSpPr txBox="1"/>
          <p:nvPr/>
        </p:nvSpPr>
        <p:spPr>
          <a:xfrm>
            <a:off x="11404600" y="6470277"/>
            <a:ext cx="729512" cy="369332"/>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a:latin typeface="IBM Plex Sans"/>
              </a:rPr>
              <a:t>6/22</a:t>
            </a:r>
            <a:endParaRPr lang="fr-FR" dirty="0">
              <a:latin typeface="IBM Plex Sans" panose="020B0503050203000203" pitchFamily="34" charset="0"/>
            </a:endParaRPr>
          </a:p>
        </p:txBody>
      </p:sp>
      <p:sp>
        <p:nvSpPr>
          <p:cNvPr id="4" name="ZoneTexte 16">
            <a:extLst>
              <a:ext uri="{FF2B5EF4-FFF2-40B4-BE49-F238E27FC236}">
                <a16:creationId xmlns:a16="http://schemas.microsoft.com/office/drawing/2014/main" id="{68FB2CA9-6E8E-87B8-BA75-EE27AF93C043}"/>
              </a:ext>
            </a:extLst>
          </p:cNvPr>
          <p:cNvSpPr txBox="1"/>
          <p:nvPr/>
        </p:nvSpPr>
        <p:spPr>
          <a:xfrm>
            <a:off x="1188118" y="1686056"/>
            <a:ext cx="3291595" cy="369332"/>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Review of the databases</a:t>
            </a:r>
          </a:p>
        </p:txBody>
      </p:sp>
      <p:sp>
        <p:nvSpPr>
          <p:cNvPr id="5" name="ZoneTexte 16">
            <a:extLst>
              <a:ext uri="{FF2B5EF4-FFF2-40B4-BE49-F238E27FC236}">
                <a16:creationId xmlns:a16="http://schemas.microsoft.com/office/drawing/2014/main" id="{98C8B376-CE4A-B0D7-3D2B-504ACA94E024}"/>
              </a:ext>
            </a:extLst>
          </p:cNvPr>
          <p:cNvSpPr txBox="1"/>
          <p:nvPr/>
        </p:nvSpPr>
        <p:spPr>
          <a:xfrm>
            <a:off x="7198495" y="1686056"/>
            <a:ext cx="3291595" cy="369332"/>
          </a:xfrm>
          <a:prstGeom prst="rect">
            <a:avLst/>
          </a:prstGeom>
          <a:solidFill>
            <a:schemeClr val="bg2"/>
          </a:solidFill>
        </p:spPr>
        <p:txBody>
          <a:bodyPr wrap="square" lIns="91440" tIns="45720" rIns="91440" bIns="4572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latin typeface="IBM Plex Sans"/>
              </a:rPr>
              <a:t>And existing models </a:t>
            </a:r>
          </a:p>
        </p:txBody>
      </p:sp>
      <p:sp>
        <p:nvSpPr>
          <p:cNvPr id="7" name="TextBox 6">
            <a:extLst>
              <a:ext uri="{FF2B5EF4-FFF2-40B4-BE49-F238E27FC236}">
                <a16:creationId xmlns:a16="http://schemas.microsoft.com/office/drawing/2014/main" id="{E21BFA56-1274-1410-31DD-D15E1A7D3223}"/>
              </a:ext>
            </a:extLst>
          </p:cNvPr>
          <p:cNvSpPr txBox="1"/>
          <p:nvPr/>
        </p:nvSpPr>
        <p:spPr>
          <a:xfrm>
            <a:off x="1188118" y="2352782"/>
            <a:ext cx="4582274" cy="3416320"/>
          </a:xfrm>
          <a:prstGeom prst="rect">
            <a:avLst/>
          </a:prstGeom>
          <a:noFill/>
        </p:spPr>
        <p:txBody>
          <a:bodyPr wrap="square" rtlCol="0">
            <a:spAutoFit/>
          </a:bodyPr>
          <a:lstStyle/>
          <a:p>
            <a:pPr marL="285750" indent="-285750">
              <a:buFont typeface="Wingdings" panose="05000000000000000000" pitchFamily="2" charset="2"/>
              <a:buChar char="v"/>
            </a:pPr>
            <a:r>
              <a:rPr lang="en-GB" dirty="0" err="1"/>
              <a:t>BioVid</a:t>
            </a:r>
            <a:r>
              <a:rPr lang="en-GB" dirty="0"/>
              <a:t> Heat Pain Database</a:t>
            </a:r>
          </a:p>
          <a:p>
            <a:pPr marL="285750" indent="-285750">
              <a:buFont typeface="Wingdings" panose="05000000000000000000" pitchFamily="2" charset="2"/>
              <a:buChar char="v"/>
            </a:pPr>
            <a:r>
              <a:rPr lang="en-GB" dirty="0"/>
              <a:t>Emopain-2021</a:t>
            </a:r>
          </a:p>
          <a:p>
            <a:pPr marL="285750" indent="-285750">
              <a:buFont typeface="Wingdings" panose="05000000000000000000" pitchFamily="2" charset="2"/>
              <a:buChar char="v"/>
            </a:pPr>
            <a:r>
              <a:rPr lang="en-GB" dirty="0" err="1"/>
              <a:t>StressID</a:t>
            </a:r>
            <a:endParaRPr lang="en-GB" dirty="0"/>
          </a:p>
          <a:p>
            <a:pPr marL="285750" indent="-285750">
              <a:buFont typeface="Wingdings" panose="05000000000000000000" pitchFamily="2" charset="2"/>
              <a:buChar char="v"/>
            </a:pPr>
            <a:r>
              <a:rPr lang="en-GB" dirty="0"/>
              <a:t>WESAD</a:t>
            </a:r>
          </a:p>
          <a:p>
            <a:pPr marL="285750" indent="-285750">
              <a:buFont typeface="Wingdings" panose="05000000000000000000" pitchFamily="2" charset="2"/>
              <a:buChar char="v"/>
            </a:pPr>
            <a:r>
              <a:rPr lang="en-GB" dirty="0"/>
              <a:t>MAHNOB-HCI</a:t>
            </a:r>
          </a:p>
          <a:p>
            <a:pPr marL="285750" indent="-285750">
              <a:buFont typeface="Wingdings" panose="05000000000000000000" pitchFamily="2" charset="2"/>
              <a:buChar char="v"/>
            </a:pPr>
            <a:r>
              <a:rPr lang="en-GB" dirty="0"/>
              <a:t>DREAMER</a:t>
            </a:r>
          </a:p>
          <a:p>
            <a:pPr marL="285750" indent="-285750">
              <a:buFont typeface="Wingdings" panose="05000000000000000000" pitchFamily="2" charset="2"/>
              <a:buChar char="v"/>
            </a:pPr>
            <a:r>
              <a:rPr lang="en-GB" dirty="0"/>
              <a:t>DEAP</a:t>
            </a:r>
          </a:p>
          <a:p>
            <a:pPr marL="285750" indent="-285750">
              <a:buFont typeface="Wingdings" panose="05000000000000000000" pitchFamily="2" charset="2"/>
              <a:buChar char="v"/>
            </a:pPr>
            <a:r>
              <a:rPr lang="en-GB" dirty="0"/>
              <a:t>AMIGOS</a:t>
            </a:r>
          </a:p>
          <a:p>
            <a:pPr marL="285750" indent="-285750">
              <a:buFont typeface="Wingdings" panose="05000000000000000000" pitchFamily="2" charset="2"/>
              <a:buChar char="v"/>
            </a:pPr>
            <a:r>
              <a:rPr lang="en-GB" dirty="0"/>
              <a:t>SEED</a:t>
            </a:r>
          </a:p>
          <a:p>
            <a:pPr marL="285750" indent="-285750">
              <a:buFont typeface="Wingdings" panose="05000000000000000000" pitchFamily="2" charset="2"/>
              <a:buChar char="v"/>
            </a:pPr>
            <a:r>
              <a:rPr lang="en-GB" dirty="0"/>
              <a:t>LUMED</a:t>
            </a:r>
          </a:p>
          <a:p>
            <a:pPr marL="285750" indent="-285750">
              <a:buFont typeface="Wingdings" panose="05000000000000000000" pitchFamily="2" charset="2"/>
              <a:buChar char="v"/>
            </a:pPr>
            <a:r>
              <a:rPr lang="en-GB" dirty="0"/>
              <a:t>DECAF </a:t>
            </a:r>
          </a:p>
          <a:p>
            <a:pPr marL="285750" indent="-285750">
              <a:buFont typeface="Wingdings" panose="05000000000000000000" pitchFamily="2" charset="2"/>
              <a:buChar char="v"/>
            </a:pPr>
            <a:r>
              <a:rPr lang="en-GB" dirty="0"/>
              <a:t>ASCERTAIN</a:t>
            </a:r>
          </a:p>
        </p:txBody>
      </p:sp>
      <p:graphicFrame>
        <p:nvGraphicFramePr>
          <p:cNvPr id="10" name="Table 9">
            <a:extLst>
              <a:ext uri="{FF2B5EF4-FFF2-40B4-BE49-F238E27FC236}">
                <a16:creationId xmlns:a16="http://schemas.microsoft.com/office/drawing/2014/main" id="{89F42C63-139C-F9A2-72E7-6BA88706FF65}"/>
              </a:ext>
            </a:extLst>
          </p:cNvPr>
          <p:cNvGraphicFramePr>
            <a:graphicFrameLocks noGrp="1"/>
          </p:cNvGraphicFramePr>
          <p:nvPr>
            <p:extLst>
              <p:ext uri="{D42A27DB-BD31-4B8C-83A1-F6EECF244321}">
                <p14:modId xmlns:p14="http://schemas.microsoft.com/office/powerpoint/2010/main" val="2694852031"/>
              </p:ext>
            </p:extLst>
          </p:nvPr>
        </p:nvGraphicFramePr>
        <p:xfrm>
          <a:off x="4873772" y="2253898"/>
          <a:ext cx="7074899" cy="4052471"/>
        </p:xfrm>
        <a:graphic>
          <a:graphicData uri="http://schemas.openxmlformats.org/drawingml/2006/table">
            <a:tbl>
              <a:tblPr/>
              <a:tblGrid>
                <a:gridCol w="2159605">
                  <a:extLst>
                    <a:ext uri="{9D8B030D-6E8A-4147-A177-3AD203B41FA5}">
                      <a16:colId xmlns:a16="http://schemas.microsoft.com/office/drawing/2014/main" val="1264723076"/>
                    </a:ext>
                  </a:extLst>
                </a:gridCol>
                <a:gridCol w="928337">
                  <a:extLst>
                    <a:ext uri="{9D8B030D-6E8A-4147-A177-3AD203B41FA5}">
                      <a16:colId xmlns:a16="http://schemas.microsoft.com/office/drawing/2014/main" val="3252595308"/>
                    </a:ext>
                  </a:extLst>
                </a:gridCol>
                <a:gridCol w="527685">
                  <a:extLst>
                    <a:ext uri="{9D8B030D-6E8A-4147-A177-3AD203B41FA5}">
                      <a16:colId xmlns:a16="http://schemas.microsoft.com/office/drawing/2014/main" val="1691310723"/>
                    </a:ext>
                  </a:extLst>
                </a:gridCol>
                <a:gridCol w="1133548">
                  <a:extLst>
                    <a:ext uri="{9D8B030D-6E8A-4147-A177-3AD203B41FA5}">
                      <a16:colId xmlns:a16="http://schemas.microsoft.com/office/drawing/2014/main" val="3876970446"/>
                    </a:ext>
                  </a:extLst>
                </a:gridCol>
                <a:gridCol w="1074914">
                  <a:extLst>
                    <a:ext uri="{9D8B030D-6E8A-4147-A177-3AD203B41FA5}">
                      <a16:colId xmlns:a16="http://schemas.microsoft.com/office/drawing/2014/main" val="172938079"/>
                    </a:ext>
                  </a:extLst>
                </a:gridCol>
                <a:gridCol w="1250810">
                  <a:extLst>
                    <a:ext uri="{9D8B030D-6E8A-4147-A177-3AD203B41FA5}">
                      <a16:colId xmlns:a16="http://schemas.microsoft.com/office/drawing/2014/main" val="3077144044"/>
                    </a:ext>
                  </a:extLst>
                </a:gridCol>
              </a:tblGrid>
              <a:tr h="312494">
                <a:tc>
                  <a:txBody>
                    <a:bodyPr/>
                    <a:lstStyle/>
                    <a:p>
                      <a:pPr rtl="0" fontAlgn="t">
                        <a:spcBef>
                          <a:spcPts val="0"/>
                        </a:spcBef>
                        <a:spcAft>
                          <a:spcPts val="0"/>
                        </a:spcAft>
                      </a:pPr>
                      <a:r>
                        <a:rPr lang="en-GB" sz="1050" b="1" i="0" u="none" strike="noStrike" dirty="0">
                          <a:solidFill>
                            <a:srgbClr val="271B1B"/>
                          </a:solidFill>
                          <a:effectLst/>
                          <a:latin typeface="+mn-lt"/>
                        </a:rPr>
                        <a:t>Article</a:t>
                      </a:r>
                      <a:endParaRPr lang="en-GB" sz="1050" dirty="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1" i="0" u="none" strike="noStrike">
                          <a:solidFill>
                            <a:srgbClr val="271B1B"/>
                          </a:solidFill>
                          <a:effectLst/>
                          <a:latin typeface="+mn-lt"/>
                        </a:rPr>
                        <a:t>Model</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1" i="0" u="none" strike="noStrike">
                          <a:solidFill>
                            <a:srgbClr val="271B1B"/>
                          </a:solidFill>
                          <a:effectLst/>
                          <a:latin typeface="+mn-lt"/>
                        </a:rPr>
                        <a:t>Modal</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1" i="0" u="none" strike="noStrike">
                          <a:solidFill>
                            <a:srgbClr val="271B1B"/>
                          </a:solidFill>
                          <a:effectLst/>
                          <a:latin typeface="+mn-lt"/>
                        </a:rPr>
                        <a:t>Method</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1" i="0" u="none" strike="noStrike">
                          <a:solidFill>
                            <a:srgbClr val="271B1B"/>
                          </a:solidFill>
                          <a:effectLst/>
                          <a:latin typeface="+mn-lt"/>
                        </a:rPr>
                        <a:t>Dataset</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1" i="0" u="none" strike="noStrike">
                          <a:solidFill>
                            <a:srgbClr val="271B1B"/>
                          </a:solidFill>
                          <a:effectLst/>
                          <a:latin typeface="+mn-lt"/>
                        </a:rPr>
                        <a:t>Application</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215762205"/>
                  </a:ext>
                </a:extLst>
              </a:tr>
              <a:tr h="1124581">
                <a:tc>
                  <a:txBody>
                    <a:bodyPr/>
                    <a:lstStyle/>
                    <a:p>
                      <a:pPr algn="just" rtl="0" fontAlgn="t">
                        <a:spcBef>
                          <a:spcPts val="0"/>
                        </a:spcBef>
                        <a:spcAft>
                          <a:spcPts val="0"/>
                        </a:spcAft>
                      </a:pPr>
                      <a:r>
                        <a:rPr lang="en-GB" sz="1050" b="0" i="0" u="none" strike="noStrike" dirty="0">
                          <a:solidFill>
                            <a:srgbClr val="000000"/>
                          </a:solidFill>
                          <a:effectLst/>
                          <a:latin typeface="+mn-lt"/>
                        </a:rPr>
                        <a:t>Sarkar, Pritam, and Ali </a:t>
                      </a:r>
                      <a:r>
                        <a:rPr lang="en-GB" sz="1050" b="0" i="0" u="none" strike="noStrike" dirty="0" err="1">
                          <a:solidFill>
                            <a:srgbClr val="000000"/>
                          </a:solidFill>
                          <a:effectLst/>
                          <a:latin typeface="+mn-lt"/>
                        </a:rPr>
                        <a:t>Etemad</a:t>
                      </a:r>
                      <a:r>
                        <a:rPr lang="en-GB" sz="1050" b="0" i="0" u="none" strike="noStrike" dirty="0">
                          <a:solidFill>
                            <a:srgbClr val="000000"/>
                          </a:solidFill>
                          <a:effectLst/>
                          <a:latin typeface="+mn-lt"/>
                        </a:rPr>
                        <a:t>. ‘XKD: Cross-Modal Knowledge Distillation with Domain Alignment for Video Representation Learning’. </a:t>
                      </a:r>
                      <a:r>
                        <a:rPr lang="en-GB" sz="1050" b="0" i="0" u="none" strike="noStrike" dirty="0" err="1">
                          <a:solidFill>
                            <a:srgbClr val="000000"/>
                          </a:solidFill>
                          <a:effectLst/>
                          <a:latin typeface="+mn-lt"/>
                        </a:rPr>
                        <a:t>arXiv</a:t>
                      </a:r>
                      <a:r>
                        <a:rPr lang="en-GB" sz="1050" b="0" i="0" u="none" strike="noStrike" dirty="0">
                          <a:solidFill>
                            <a:srgbClr val="000000"/>
                          </a:solidFill>
                          <a:effectLst/>
                          <a:latin typeface="+mn-lt"/>
                        </a:rPr>
                        <a:t>, 24 December 2023. </a:t>
                      </a:r>
                      <a:r>
                        <a:rPr lang="en-GB" sz="1050" b="0" i="0" u="sng" strike="noStrike" dirty="0">
                          <a:solidFill>
                            <a:srgbClr val="0000FF"/>
                          </a:solidFill>
                          <a:effectLst/>
                          <a:latin typeface="+mn-lt"/>
                          <a:hlinkClick r:id="rId2"/>
                        </a:rPr>
                        <a:t>http://arxiv.org/abs/2211.13929</a:t>
                      </a:r>
                      <a:endParaRPr lang="en-GB" sz="1050" b="0" dirty="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1" i="0" u="none" strike="noStrike">
                          <a:solidFill>
                            <a:srgbClr val="000000"/>
                          </a:solidFill>
                          <a:effectLst/>
                          <a:latin typeface="+mn-lt"/>
                        </a:rPr>
                        <a:t>XKD</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0" i="0" u="none" strike="noStrike">
                          <a:solidFill>
                            <a:srgbClr val="000000"/>
                          </a:solidFill>
                          <a:effectLst/>
                          <a:latin typeface="+mn-lt"/>
                        </a:rPr>
                        <a:t>Audio + Video</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1" i="0" u="none" strike="noStrike">
                          <a:solidFill>
                            <a:srgbClr val="000000"/>
                          </a:solidFill>
                          <a:effectLst/>
                          <a:latin typeface="+mn-lt"/>
                        </a:rPr>
                        <a:t>Self-supervised</a:t>
                      </a:r>
                      <a:endParaRPr lang="en-GB" sz="1050">
                        <a:effectLst/>
                        <a:latin typeface="+mn-lt"/>
                      </a:endParaRPr>
                    </a:p>
                    <a:p>
                      <a:pPr rtl="0" fontAlgn="t">
                        <a:spcBef>
                          <a:spcPts val="0"/>
                        </a:spcBef>
                        <a:spcAft>
                          <a:spcPts val="0"/>
                        </a:spcAft>
                      </a:pPr>
                      <a:r>
                        <a:rPr lang="en-GB" sz="1050" b="0" i="0" u="none" strike="noStrike">
                          <a:solidFill>
                            <a:srgbClr val="000000"/>
                          </a:solidFill>
                          <a:effectLst/>
                          <a:latin typeface="+mn-lt"/>
                        </a:rPr>
                        <a:t>Novel alignment strategy </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0" i="0" u="none" strike="noStrike" dirty="0" err="1">
                          <a:solidFill>
                            <a:srgbClr val="000000"/>
                          </a:solidFill>
                          <a:effectLst/>
                          <a:latin typeface="+mn-lt"/>
                        </a:rPr>
                        <a:t>AudioSet</a:t>
                      </a:r>
                      <a:endParaRPr lang="en-GB" sz="1050" dirty="0">
                        <a:effectLst/>
                        <a:latin typeface="+mn-lt"/>
                      </a:endParaRPr>
                    </a:p>
                    <a:p>
                      <a:pPr rtl="0" fontAlgn="t">
                        <a:spcBef>
                          <a:spcPts val="0"/>
                        </a:spcBef>
                        <a:spcAft>
                          <a:spcPts val="0"/>
                        </a:spcAft>
                      </a:pPr>
                      <a:r>
                        <a:rPr lang="en-GB" sz="1050" b="0" i="0" u="none" strike="noStrike" dirty="0">
                          <a:solidFill>
                            <a:srgbClr val="000000"/>
                          </a:solidFill>
                          <a:effectLst/>
                          <a:latin typeface="+mn-lt"/>
                        </a:rPr>
                        <a:t>Kinetics400</a:t>
                      </a:r>
                      <a:endParaRPr lang="en-GB" sz="1050" dirty="0">
                        <a:effectLst/>
                        <a:latin typeface="+mn-lt"/>
                      </a:endParaRPr>
                    </a:p>
                    <a:p>
                      <a:pPr rtl="0" fontAlgn="t">
                        <a:spcBef>
                          <a:spcPts val="0"/>
                        </a:spcBef>
                        <a:spcAft>
                          <a:spcPts val="0"/>
                        </a:spcAft>
                      </a:pPr>
                      <a:r>
                        <a:rPr lang="en-GB" sz="1050" b="0" i="0" u="none" strike="noStrike" dirty="0">
                          <a:solidFill>
                            <a:srgbClr val="000000"/>
                          </a:solidFill>
                          <a:effectLst/>
                          <a:latin typeface="+mn-lt"/>
                        </a:rPr>
                        <a:t>Kinetics-Sound</a:t>
                      </a:r>
                      <a:endParaRPr lang="en-GB" sz="1050" dirty="0">
                        <a:effectLst/>
                        <a:latin typeface="+mn-lt"/>
                      </a:endParaRPr>
                    </a:p>
                    <a:p>
                      <a:pPr rtl="0" fontAlgn="t">
                        <a:spcBef>
                          <a:spcPts val="0"/>
                        </a:spcBef>
                        <a:spcAft>
                          <a:spcPts val="0"/>
                        </a:spcAft>
                      </a:pPr>
                      <a:r>
                        <a:rPr lang="en-GB" sz="1050" b="0" i="0" u="none" strike="noStrike" dirty="0">
                          <a:solidFill>
                            <a:srgbClr val="000000"/>
                          </a:solidFill>
                          <a:effectLst/>
                          <a:latin typeface="+mn-lt"/>
                        </a:rPr>
                        <a:t>UCF101</a:t>
                      </a:r>
                      <a:endParaRPr lang="en-GB" sz="1050" dirty="0">
                        <a:effectLst/>
                        <a:latin typeface="+mn-lt"/>
                      </a:endParaRPr>
                    </a:p>
                    <a:p>
                      <a:pPr rtl="0" fontAlgn="t">
                        <a:spcBef>
                          <a:spcPts val="0"/>
                        </a:spcBef>
                        <a:spcAft>
                          <a:spcPts val="0"/>
                        </a:spcAft>
                      </a:pPr>
                      <a:r>
                        <a:rPr lang="en-GB" sz="1050" b="0" i="0" u="none" strike="noStrike" dirty="0">
                          <a:solidFill>
                            <a:srgbClr val="000000"/>
                          </a:solidFill>
                          <a:effectLst/>
                          <a:latin typeface="+mn-lt"/>
                        </a:rPr>
                        <a:t>HMDB51</a:t>
                      </a:r>
                      <a:endParaRPr lang="en-GB" sz="1050" dirty="0">
                        <a:effectLst/>
                        <a:latin typeface="+mn-lt"/>
                      </a:endParaRPr>
                    </a:p>
                    <a:p>
                      <a:pPr rtl="0" fontAlgn="t">
                        <a:spcBef>
                          <a:spcPts val="0"/>
                        </a:spcBef>
                        <a:spcAft>
                          <a:spcPts val="0"/>
                        </a:spcAft>
                      </a:pPr>
                      <a:r>
                        <a:rPr lang="en-GB" sz="1050" b="0" i="0" u="none" strike="noStrike" dirty="0">
                          <a:solidFill>
                            <a:srgbClr val="000000"/>
                          </a:solidFill>
                          <a:effectLst/>
                          <a:latin typeface="+mn-lt"/>
                        </a:rPr>
                        <a:t>ESC50</a:t>
                      </a:r>
                      <a:endParaRPr lang="en-GB" sz="1050" dirty="0">
                        <a:effectLst/>
                        <a:latin typeface="+mn-lt"/>
                      </a:endParaRPr>
                    </a:p>
                    <a:p>
                      <a:pPr rtl="0" fontAlgn="t">
                        <a:spcBef>
                          <a:spcPts val="0"/>
                        </a:spcBef>
                        <a:spcAft>
                          <a:spcPts val="0"/>
                        </a:spcAft>
                      </a:pPr>
                      <a:r>
                        <a:rPr lang="en-GB" sz="1050" b="0" i="0" u="none" strike="noStrike" dirty="0">
                          <a:solidFill>
                            <a:srgbClr val="000000"/>
                          </a:solidFill>
                          <a:effectLst/>
                          <a:latin typeface="+mn-lt"/>
                        </a:rPr>
                        <a:t>FSD50K</a:t>
                      </a:r>
                      <a:endParaRPr lang="en-GB" sz="1050" dirty="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0" i="0" u="none" strike="noStrike" dirty="0">
                          <a:solidFill>
                            <a:srgbClr val="000000"/>
                          </a:solidFill>
                          <a:effectLst/>
                          <a:latin typeface="+mn-lt"/>
                        </a:rPr>
                        <a:t>Video action recognition, sound classification, and multimodal fusion.</a:t>
                      </a:r>
                      <a:endParaRPr lang="en-GB" sz="1050" dirty="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a16="http://schemas.microsoft.com/office/drawing/2014/main" val="3744965045"/>
                  </a:ext>
                </a:extLst>
              </a:tr>
              <a:tr h="919448">
                <a:tc>
                  <a:txBody>
                    <a:bodyPr/>
                    <a:lstStyle/>
                    <a:p>
                      <a:pPr rtl="0" fontAlgn="t">
                        <a:spcBef>
                          <a:spcPts val="0"/>
                        </a:spcBef>
                        <a:spcAft>
                          <a:spcPts val="0"/>
                        </a:spcAft>
                      </a:pPr>
                      <a:r>
                        <a:rPr lang="en-GB" sz="1050" b="0" i="0" u="none" strike="noStrike" dirty="0" err="1">
                          <a:solidFill>
                            <a:srgbClr val="000000"/>
                          </a:solidFill>
                          <a:effectLst/>
                          <a:latin typeface="+mn-lt"/>
                        </a:rPr>
                        <a:t>Hajavi</a:t>
                      </a:r>
                      <a:r>
                        <a:rPr lang="en-GB" sz="1050" b="0" i="0" u="none" strike="noStrike" dirty="0">
                          <a:solidFill>
                            <a:srgbClr val="000000"/>
                          </a:solidFill>
                          <a:effectLst/>
                          <a:latin typeface="+mn-lt"/>
                        </a:rPr>
                        <a:t>, A., &amp; </a:t>
                      </a:r>
                      <a:r>
                        <a:rPr lang="en-GB" sz="1050" b="0" i="0" u="none" strike="noStrike" dirty="0" err="1">
                          <a:solidFill>
                            <a:srgbClr val="000000"/>
                          </a:solidFill>
                          <a:effectLst/>
                          <a:latin typeface="+mn-lt"/>
                        </a:rPr>
                        <a:t>Etemad</a:t>
                      </a:r>
                      <a:r>
                        <a:rPr lang="en-GB" sz="1050" b="0" i="0" u="none" strike="noStrike" dirty="0">
                          <a:solidFill>
                            <a:srgbClr val="000000"/>
                          </a:solidFill>
                          <a:effectLst/>
                          <a:latin typeface="+mn-lt"/>
                        </a:rPr>
                        <a:t>, A. (2023). Audio Representation Learning by Distilling Video as Privileged Information. </a:t>
                      </a:r>
                      <a:r>
                        <a:rPr lang="en-GB" sz="1050" b="0" i="0" u="none" strike="noStrike" dirty="0" err="1">
                          <a:solidFill>
                            <a:srgbClr val="000000"/>
                          </a:solidFill>
                          <a:effectLst/>
                          <a:latin typeface="+mn-lt"/>
                        </a:rPr>
                        <a:t>arXiv</a:t>
                      </a:r>
                      <a:r>
                        <a:rPr lang="en-GB" sz="1050" b="0" i="0" u="none" strike="noStrike" dirty="0">
                          <a:solidFill>
                            <a:srgbClr val="000000"/>
                          </a:solidFill>
                          <a:effectLst/>
                          <a:latin typeface="+mn-lt"/>
                        </a:rPr>
                        <a:t>, 2302.02845. Retrieved from https://arxiv.org/abs/2302.02845v1</a:t>
                      </a:r>
                      <a:endParaRPr lang="en-GB" sz="1050" b="0" dirty="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1" i="0" u="none" strike="noStrike">
                          <a:solidFill>
                            <a:srgbClr val="000000"/>
                          </a:solidFill>
                          <a:effectLst/>
                          <a:latin typeface="+mn-lt"/>
                        </a:rPr>
                        <a:t>LUPI</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0" i="0" u="none" strike="noStrike">
                          <a:solidFill>
                            <a:srgbClr val="000000"/>
                          </a:solidFill>
                          <a:effectLst/>
                          <a:latin typeface="+mn-lt"/>
                        </a:rPr>
                        <a:t>Audio + Video </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0" i="0" u="none" strike="noStrike">
                          <a:solidFill>
                            <a:srgbClr val="000000"/>
                          </a:solidFill>
                          <a:effectLst/>
                          <a:latin typeface="+mn-lt"/>
                        </a:rPr>
                        <a:t>Learning using privileged information</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0" i="0" u="none" strike="noStrike">
                          <a:solidFill>
                            <a:srgbClr val="000000"/>
                          </a:solidFill>
                          <a:effectLst/>
                          <a:latin typeface="+mn-lt"/>
                        </a:rPr>
                        <a:t>RAVDESS, IEMOCAP</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rtl="0" fontAlgn="t">
                        <a:spcBef>
                          <a:spcPts val="0"/>
                        </a:spcBef>
                        <a:spcAft>
                          <a:spcPts val="0"/>
                        </a:spcAft>
                      </a:pPr>
                      <a:r>
                        <a:rPr lang="en-GB" sz="1050" b="0" i="0" u="none" strike="noStrike">
                          <a:solidFill>
                            <a:srgbClr val="000000"/>
                          </a:solidFill>
                          <a:effectLst/>
                          <a:latin typeface="+mn-lt"/>
                        </a:rPr>
                        <a:t>Speaker recognition and speech emotion recognition</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836769044"/>
                  </a:ext>
                </a:extLst>
              </a:tr>
              <a:tr h="1554509">
                <a:tc>
                  <a:txBody>
                    <a:bodyPr/>
                    <a:lstStyle/>
                    <a:p>
                      <a:pPr rtl="0" fontAlgn="t">
                        <a:spcBef>
                          <a:spcPts val="0"/>
                        </a:spcBef>
                        <a:spcAft>
                          <a:spcPts val="0"/>
                        </a:spcAft>
                      </a:pPr>
                      <a:r>
                        <a:rPr lang="en-GB" sz="1050" b="0" i="0" u="none" strike="noStrike" dirty="0">
                          <a:solidFill>
                            <a:srgbClr val="000000"/>
                          </a:solidFill>
                          <a:effectLst/>
                          <a:latin typeface="+mn-lt"/>
                        </a:rPr>
                        <a:t>Aslam, M. H., Zeeshan, M. O., </a:t>
                      </a:r>
                      <a:r>
                        <a:rPr lang="en-GB" sz="1050" b="0" i="0" u="none" strike="noStrike" dirty="0" err="1">
                          <a:solidFill>
                            <a:srgbClr val="000000"/>
                          </a:solidFill>
                          <a:effectLst/>
                          <a:latin typeface="+mn-lt"/>
                        </a:rPr>
                        <a:t>Belharbi</a:t>
                      </a:r>
                      <a:r>
                        <a:rPr lang="en-GB" sz="1050" b="0" i="0" u="none" strike="noStrike" dirty="0">
                          <a:solidFill>
                            <a:srgbClr val="000000"/>
                          </a:solidFill>
                          <a:effectLst/>
                          <a:latin typeface="+mn-lt"/>
                        </a:rPr>
                        <a:t>, S., </a:t>
                      </a:r>
                      <a:r>
                        <a:rPr lang="en-GB" sz="1050" b="0" i="0" u="none" strike="noStrike" dirty="0" err="1">
                          <a:solidFill>
                            <a:srgbClr val="000000"/>
                          </a:solidFill>
                          <a:effectLst/>
                          <a:latin typeface="+mn-lt"/>
                        </a:rPr>
                        <a:t>Pedersoli</a:t>
                      </a:r>
                      <a:r>
                        <a:rPr lang="en-GB" sz="1050" b="0" i="0" u="none" strike="noStrike" dirty="0">
                          <a:solidFill>
                            <a:srgbClr val="000000"/>
                          </a:solidFill>
                          <a:effectLst/>
                          <a:latin typeface="+mn-lt"/>
                        </a:rPr>
                        <a:t>, M., </a:t>
                      </a:r>
                      <a:r>
                        <a:rPr lang="en-GB" sz="1050" b="0" i="0" u="none" strike="noStrike" dirty="0" err="1">
                          <a:solidFill>
                            <a:srgbClr val="000000"/>
                          </a:solidFill>
                          <a:effectLst/>
                          <a:latin typeface="+mn-lt"/>
                        </a:rPr>
                        <a:t>Koerich</a:t>
                      </a:r>
                      <a:r>
                        <a:rPr lang="en-GB" sz="1050" b="0" i="0" u="none" strike="noStrike" dirty="0">
                          <a:solidFill>
                            <a:srgbClr val="000000"/>
                          </a:solidFill>
                          <a:effectLst/>
                          <a:latin typeface="+mn-lt"/>
                        </a:rPr>
                        <a:t>, A., Bacon, S., &amp; Granger, E. (2024). Distilling Privileged Multimodal Information for Expression Recognition using Optimal Transport. </a:t>
                      </a:r>
                      <a:r>
                        <a:rPr lang="en-GB" sz="1050" b="0" i="0" u="none" strike="noStrike" dirty="0" err="1">
                          <a:solidFill>
                            <a:srgbClr val="000000"/>
                          </a:solidFill>
                          <a:effectLst/>
                          <a:latin typeface="+mn-lt"/>
                        </a:rPr>
                        <a:t>arXiv</a:t>
                      </a:r>
                      <a:r>
                        <a:rPr lang="en-GB" sz="1050" b="0" i="0" u="none" strike="noStrike" dirty="0">
                          <a:solidFill>
                            <a:srgbClr val="000000"/>
                          </a:solidFill>
                          <a:effectLst/>
                          <a:latin typeface="+mn-lt"/>
                        </a:rPr>
                        <a:t>, 2401.15489. Retrieved from https://arxiv.org/abs/2401.15489v1</a:t>
                      </a:r>
                      <a:endParaRPr lang="en-GB" sz="1050" b="0" dirty="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1" i="0" u="none" strike="noStrike" dirty="0">
                          <a:solidFill>
                            <a:srgbClr val="000000"/>
                          </a:solidFill>
                          <a:effectLst/>
                          <a:latin typeface="+mn-lt"/>
                        </a:rPr>
                        <a:t>PKDOT </a:t>
                      </a:r>
                      <a:r>
                        <a:rPr lang="en-GB" sz="1050" b="0" i="0" u="none" strike="noStrike" dirty="0">
                          <a:solidFill>
                            <a:srgbClr val="000000"/>
                          </a:solidFill>
                          <a:effectLst/>
                          <a:latin typeface="+mn-lt"/>
                        </a:rPr>
                        <a:t>(Privileged Knowledge Distillation with Optimal Transport)</a:t>
                      </a:r>
                      <a:endParaRPr lang="en-GB" sz="1050" dirty="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0" i="0" u="none" strike="noStrike">
                          <a:solidFill>
                            <a:srgbClr val="000000"/>
                          </a:solidFill>
                          <a:effectLst/>
                          <a:latin typeface="+mn-lt"/>
                        </a:rPr>
                        <a:t>Audio + Video </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0" i="0" u="none" strike="noStrike">
                          <a:solidFill>
                            <a:srgbClr val="000000"/>
                          </a:solidFill>
                          <a:effectLst/>
                          <a:latin typeface="+mn-lt"/>
                        </a:rPr>
                        <a:t>Learning using privileged information</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0" i="0" u="none" strike="noStrike">
                          <a:solidFill>
                            <a:srgbClr val="000000"/>
                          </a:solidFill>
                          <a:effectLst/>
                          <a:latin typeface="+mn-lt"/>
                        </a:rPr>
                        <a:t>Biovid, Affwild2</a:t>
                      </a:r>
                      <a:endParaRPr lang="en-GB" sz="105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tc>
                  <a:txBody>
                    <a:bodyPr/>
                    <a:lstStyle/>
                    <a:p>
                      <a:pPr rtl="0" fontAlgn="t">
                        <a:spcBef>
                          <a:spcPts val="0"/>
                        </a:spcBef>
                        <a:spcAft>
                          <a:spcPts val="0"/>
                        </a:spcAft>
                      </a:pPr>
                      <a:r>
                        <a:rPr lang="en-GB" sz="1050" b="0" i="0" u="none" strike="noStrike" dirty="0">
                          <a:solidFill>
                            <a:srgbClr val="000000"/>
                          </a:solidFill>
                          <a:effectLst/>
                          <a:latin typeface="+mn-lt"/>
                        </a:rPr>
                        <a:t>Pain estimation, arousal-valence prediction</a:t>
                      </a:r>
                      <a:endParaRPr lang="en-GB" sz="1050" dirty="0">
                        <a:effectLst/>
                        <a:latin typeface="+mn-lt"/>
                      </a:endParaRPr>
                    </a:p>
                  </a:txBody>
                  <a:tcPr marL="52603" marR="52603" marT="26302" marB="26302">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EECE1"/>
                    </a:solidFill>
                  </a:tcPr>
                </a:tc>
                <a:extLst>
                  <a:ext uri="{0D108BD9-81ED-4DB2-BD59-A6C34878D82A}">
                    <a16:rowId xmlns:a16="http://schemas.microsoft.com/office/drawing/2014/main" val="1086578846"/>
                  </a:ext>
                </a:extLst>
              </a:tr>
            </a:tbl>
          </a:graphicData>
        </a:graphic>
      </p:graphicFrame>
    </p:spTree>
    <p:extLst>
      <p:ext uri="{BB962C8B-B14F-4D97-AF65-F5344CB8AC3E}">
        <p14:creationId xmlns:p14="http://schemas.microsoft.com/office/powerpoint/2010/main" val="15614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ZoneTexte 25">
            <a:extLst>
              <a:ext uri="{FF2B5EF4-FFF2-40B4-BE49-F238E27FC236}">
                <a16:creationId xmlns:a16="http://schemas.microsoft.com/office/drawing/2014/main" id="{1A21F697-1709-07D6-9542-CD4B7C3D2743}"/>
              </a:ext>
            </a:extLst>
          </p:cNvPr>
          <p:cNvSpPr txBox="1"/>
          <p:nvPr/>
        </p:nvSpPr>
        <p:spPr>
          <a:xfrm>
            <a:off x="1067130" y="644272"/>
            <a:ext cx="5381352" cy="584775"/>
          </a:xfrm>
          <a:prstGeom prst="rect">
            <a:avLst/>
          </a:prstGeom>
          <a:noFill/>
        </p:spPr>
        <p:txBody>
          <a:bodyPr wrap="square" lIns="91440" tIns="45720" rIns="91440" bIns="45720" rtlCol="0" anchor="t">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a:solidFill>
                  <a:srgbClr val="487DAA"/>
                </a:solidFill>
                <a:latin typeface="IBM Plex Sans"/>
              </a:rPr>
              <a:t>XKD</a:t>
            </a:r>
          </a:p>
        </p:txBody>
      </p:sp>
      <p:pic>
        <p:nvPicPr>
          <p:cNvPr id="4098" name="Picture 2" descr="(encoder + head) &#10;o teacher &#10;(encoder + head) &#10;dio coder &#10;audi student &#10;— (encoder + head) &#10;ftv &#10;Figure I : An overview Of Our proposed framework, which consists Of 3 Steps. Masked reconstruction: autoencoders are used to &#10;learn representations from individual modalities through reconstruction of highly masked inputs. Domain alignment: enable &#10;cross-modal knowledge distillation, two domains arc aligned through feature refinement and minimizing domain discrepancies. &#10;Cross-modal knowledge distillation: The students are used to distil knowledge from their resvrctive cross-modal teachers. ">
            <a:extLst>
              <a:ext uri="{FF2B5EF4-FFF2-40B4-BE49-F238E27FC236}">
                <a16:creationId xmlns:a16="http://schemas.microsoft.com/office/drawing/2014/main" id="{D55D7FCA-7506-21D5-5FDA-7CCBE73DFC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9806" y="2337312"/>
            <a:ext cx="7459703" cy="4188798"/>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11">
            <a:extLst>
              <a:ext uri="{FF2B5EF4-FFF2-40B4-BE49-F238E27FC236}">
                <a16:creationId xmlns:a16="http://schemas.microsoft.com/office/drawing/2014/main" id="{0509D6EA-ADA7-13FA-1776-2D1C695FCE66}"/>
              </a:ext>
            </a:extLst>
          </p:cNvPr>
          <p:cNvSpPr txBox="1"/>
          <p:nvPr/>
        </p:nvSpPr>
        <p:spPr>
          <a:xfrm>
            <a:off x="257891" y="6526110"/>
            <a:ext cx="10636737" cy="5078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indent="-457200" rtl="0">
              <a:spcBef>
                <a:spcPts val="0"/>
              </a:spcBef>
              <a:spcAft>
                <a:spcPts val="0"/>
              </a:spcAft>
            </a:pPr>
            <a:r>
              <a:rPr lang="en-US" sz="900" b="1" i="1" dirty="0">
                <a:latin typeface="Segoe UI"/>
                <a:cs typeface="Segoe UI"/>
              </a:rPr>
              <a:t>Source:</a:t>
            </a:r>
            <a:r>
              <a:rPr lang="en-US" sz="900" i="1" dirty="0">
                <a:latin typeface="Segoe UI"/>
                <a:cs typeface="Segoe UI"/>
              </a:rPr>
              <a:t> </a:t>
            </a:r>
            <a:r>
              <a:rPr lang="en-GB" sz="900" i="1" dirty="0">
                <a:latin typeface="Segoe UI"/>
                <a:cs typeface="Segoe UI"/>
              </a:rPr>
              <a:t>Sarkar, Pritam, and Ali </a:t>
            </a:r>
            <a:r>
              <a:rPr lang="en-GB" sz="900" i="1" dirty="0" err="1">
                <a:latin typeface="Segoe UI"/>
                <a:cs typeface="Segoe UI"/>
              </a:rPr>
              <a:t>Etemad</a:t>
            </a:r>
            <a:r>
              <a:rPr lang="en-GB" sz="900" i="1" dirty="0">
                <a:latin typeface="Segoe UI"/>
                <a:cs typeface="Segoe UI"/>
              </a:rPr>
              <a:t>. ‘XKD: Cross-Modal Knowledge Distillation with Domain Alignment for Video Representation Learning’. </a:t>
            </a:r>
            <a:r>
              <a:rPr lang="en-GB" sz="900" i="1" dirty="0" err="1">
                <a:latin typeface="Segoe UI"/>
                <a:cs typeface="Segoe UI"/>
              </a:rPr>
              <a:t>arXiv</a:t>
            </a:r>
            <a:r>
              <a:rPr lang="en-GB" sz="900" i="1" dirty="0">
                <a:latin typeface="Segoe UI"/>
                <a:cs typeface="Segoe UI"/>
              </a:rPr>
              <a:t>, 24 December 2023.</a:t>
            </a:r>
            <a:r>
              <a:rPr lang="en-GB" sz="900" i="1" dirty="0">
                <a:latin typeface="Segoe UI"/>
                <a:cs typeface="Segoe UI"/>
                <a:hlinkClick r:id="rId3">
                  <a:extLst>
                    <a:ext uri="{A12FA001-AC4F-418D-AE19-62706E023703}">
                      <ahyp:hlinkClr xmlns:ahyp="http://schemas.microsoft.com/office/drawing/2018/hyperlinkcolor" val="tx"/>
                    </a:ext>
                  </a:extLst>
                </a:hlinkClick>
              </a:rPr>
              <a:t> </a:t>
            </a:r>
            <a:endParaRPr lang="en-GB" sz="900" i="1" dirty="0">
              <a:latin typeface="Segoe UI"/>
              <a:cs typeface="Segoe UI"/>
            </a:endParaRPr>
          </a:p>
          <a:p>
            <a:br>
              <a:rPr lang="en-GB" sz="900" i="1" dirty="0">
                <a:latin typeface="Segoe UI"/>
                <a:cs typeface="Segoe UI"/>
              </a:rPr>
            </a:br>
            <a:endParaRPr lang="en-US" sz="900" i="1" dirty="0">
              <a:latin typeface="Segoe UI"/>
              <a:cs typeface="Segoe UI"/>
            </a:endParaRPr>
          </a:p>
        </p:txBody>
      </p:sp>
      <p:sp>
        <p:nvSpPr>
          <p:cNvPr id="5" name="TextBox 4">
            <a:extLst>
              <a:ext uri="{FF2B5EF4-FFF2-40B4-BE49-F238E27FC236}">
                <a16:creationId xmlns:a16="http://schemas.microsoft.com/office/drawing/2014/main" id="{84A0C05D-7775-DC2A-58CF-ED91D78C48BB}"/>
              </a:ext>
            </a:extLst>
          </p:cNvPr>
          <p:cNvSpPr txBox="1"/>
          <p:nvPr/>
        </p:nvSpPr>
        <p:spPr>
          <a:xfrm>
            <a:off x="2679806" y="288181"/>
            <a:ext cx="8561934" cy="1200329"/>
          </a:xfrm>
          <a:prstGeom prst="rect">
            <a:avLst/>
          </a:prstGeom>
          <a:noFill/>
        </p:spPr>
        <p:txBody>
          <a:bodyPr wrap="square">
            <a:spAutoFit/>
          </a:bodyPr>
          <a:lstStyle/>
          <a:p>
            <a:pPr algn="just" rtl="0" fontAlgn="base">
              <a:spcBef>
                <a:spcPts val="0"/>
              </a:spcBef>
              <a:spcAft>
                <a:spcPts val="0"/>
              </a:spcAft>
              <a:buFont typeface="+mj-lt"/>
              <a:buAutoNum type="arabicPeriod"/>
            </a:pPr>
            <a:r>
              <a:rPr lang="en-GB" sz="1200" b="1" i="0" u="none" strike="noStrike" dirty="0">
                <a:solidFill>
                  <a:schemeClr val="tx2"/>
                </a:solidFill>
                <a:effectLst/>
              </a:rPr>
              <a:t> Masked data modelling</a:t>
            </a:r>
            <a:r>
              <a:rPr lang="en-GB" sz="1200" b="0" i="0" u="none" strike="noStrike" dirty="0">
                <a:solidFill>
                  <a:schemeClr val="tx2"/>
                </a:solidFill>
                <a:effectLst/>
              </a:rPr>
              <a:t> </a:t>
            </a:r>
            <a:endParaRPr lang="en-GB" sz="1200" b="1" i="0" u="none" strike="noStrike" dirty="0">
              <a:solidFill>
                <a:schemeClr val="tx2"/>
              </a:solidFill>
              <a:effectLst/>
            </a:endParaRPr>
          </a:p>
          <a:p>
            <a:pPr algn="just" rtl="0" fontAlgn="base">
              <a:spcBef>
                <a:spcPts val="0"/>
              </a:spcBef>
              <a:spcAft>
                <a:spcPts val="0"/>
              </a:spcAft>
              <a:buFont typeface="Arial" panose="020B0604020202020204" pitchFamily="34" charset="0"/>
              <a:buChar char="•"/>
            </a:pPr>
            <a:r>
              <a:rPr lang="en-GB" sz="1200" b="0" i="0" u="none" strike="noStrike" dirty="0">
                <a:solidFill>
                  <a:srgbClr val="000000"/>
                </a:solidFill>
                <a:effectLst/>
              </a:rPr>
              <a:t> XKD employs autoencoders to learn modality-specific representations through masked data reconstruction. </a:t>
            </a:r>
          </a:p>
          <a:p>
            <a:pPr algn="just" rtl="0" fontAlgn="base">
              <a:spcBef>
                <a:spcPts val="0"/>
              </a:spcBef>
              <a:spcAft>
                <a:spcPts val="0"/>
              </a:spcAft>
              <a:buFont typeface="Arial" panose="020B0604020202020204" pitchFamily="34" charset="0"/>
              <a:buChar char="•"/>
            </a:pPr>
            <a:r>
              <a:rPr lang="en-GB" sz="1200" b="0" i="0" u="none" strike="noStrike" dirty="0">
                <a:solidFill>
                  <a:srgbClr val="000000"/>
                </a:solidFill>
                <a:effectLst/>
              </a:rPr>
              <a:t> Autoencoders, comprising an encoder and a decoder, are trained to reconstruct masked inputs from both audio and visual streams. </a:t>
            </a:r>
          </a:p>
          <a:p>
            <a:pPr algn="just" rtl="0" fontAlgn="base">
              <a:spcBef>
                <a:spcPts val="0"/>
              </a:spcBef>
              <a:spcAft>
                <a:spcPts val="0"/>
              </a:spcAft>
              <a:buFont typeface="Arial" panose="020B0604020202020204" pitchFamily="34" charset="0"/>
              <a:buChar char="•"/>
            </a:pPr>
            <a:r>
              <a:rPr lang="en-GB" sz="1200" b="0" i="0" u="none" strike="noStrike" dirty="0">
                <a:solidFill>
                  <a:srgbClr val="000000"/>
                </a:solidFill>
                <a:effectLst/>
              </a:rPr>
              <a:t> By reconstructing highly masked inputs, the autoencoders capture essential modality-specific information, facilitating downstream tasks. </a:t>
            </a:r>
          </a:p>
        </p:txBody>
      </p:sp>
      <p:sp>
        <p:nvSpPr>
          <p:cNvPr id="7" name="TextBox 6">
            <a:extLst>
              <a:ext uri="{FF2B5EF4-FFF2-40B4-BE49-F238E27FC236}">
                <a16:creationId xmlns:a16="http://schemas.microsoft.com/office/drawing/2014/main" id="{49A79EDE-27E3-E0D6-FE5F-F0705FA865A9}"/>
              </a:ext>
            </a:extLst>
          </p:cNvPr>
          <p:cNvSpPr txBox="1"/>
          <p:nvPr/>
        </p:nvSpPr>
        <p:spPr>
          <a:xfrm>
            <a:off x="2714056" y="1494002"/>
            <a:ext cx="8945283" cy="1384995"/>
          </a:xfrm>
          <a:prstGeom prst="rect">
            <a:avLst/>
          </a:prstGeom>
          <a:noFill/>
        </p:spPr>
        <p:txBody>
          <a:bodyPr wrap="square">
            <a:spAutoFit/>
          </a:bodyPr>
          <a:lstStyle/>
          <a:p>
            <a:pPr algn="just" rtl="0">
              <a:spcBef>
                <a:spcPts val="0"/>
              </a:spcBef>
              <a:spcAft>
                <a:spcPts val="0"/>
              </a:spcAft>
            </a:pPr>
            <a:r>
              <a:rPr lang="en-GB" sz="1200" b="1" i="0" u="none" strike="noStrike" dirty="0">
                <a:solidFill>
                  <a:schemeClr val="tx2"/>
                </a:solidFill>
                <a:effectLst/>
              </a:rPr>
              <a:t>2. Multimodal Knowledge Distillation</a:t>
            </a:r>
            <a:endParaRPr lang="en-GB" sz="1200" b="0" dirty="0">
              <a:solidFill>
                <a:schemeClr val="tx2"/>
              </a:solidFill>
              <a:effectLst/>
            </a:endParaRPr>
          </a:p>
          <a:p>
            <a:pPr algn="just" rtl="0" fontAlgn="base">
              <a:spcBef>
                <a:spcPts val="0"/>
              </a:spcBef>
              <a:spcAft>
                <a:spcPts val="0"/>
              </a:spcAft>
              <a:buFont typeface="Arial" panose="020B0604020202020204" pitchFamily="34" charset="0"/>
              <a:buChar char="•"/>
            </a:pPr>
            <a:r>
              <a:rPr lang="en-GB" sz="1200" b="0" i="0" u="none" strike="noStrike" dirty="0">
                <a:solidFill>
                  <a:srgbClr val="000000"/>
                </a:solidFill>
                <a:effectLst/>
              </a:rPr>
              <a:t> XKD adopts a teacher-student setup to </a:t>
            </a:r>
            <a:r>
              <a:rPr lang="en-GB" sz="1200" b="0" i="0" u="none" strike="noStrike" dirty="0" err="1">
                <a:solidFill>
                  <a:srgbClr val="000000"/>
                </a:solidFill>
                <a:effectLst/>
              </a:rPr>
              <a:t>distill</a:t>
            </a:r>
            <a:r>
              <a:rPr lang="en-GB" sz="1200" b="0" i="0" u="none" strike="noStrike" dirty="0">
                <a:solidFill>
                  <a:srgbClr val="000000"/>
                </a:solidFill>
                <a:effectLst/>
              </a:rPr>
              <a:t> and transfer knowledge between audio and visual modalities. </a:t>
            </a:r>
          </a:p>
          <a:p>
            <a:pPr algn="just" rtl="0" fontAlgn="base">
              <a:spcBef>
                <a:spcPts val="0"/>
              </a:spcBef>
              <a:spcAft>
                <a:spcPts val="0"/>
              </a:spcAft>
              <a:buFont typeface="Arial" panose="020B0604020202020204" pitchFamily="34" charset="0"/>
              <a:buChar char="•"/>
            </a:pPr>
            <a:r>
              <a:rPr lang="en-GB" sz="1200" b="0" i="0" u="none" strike="noStrike" dirty="0">
                <a:solidFill>
                  <a:srgbClr val="000000"/>
                </a:solidFill>
                <a:effectLst/>
              </a:rPr>
              <a:t> The teachers, comprised of a backbone and a projector head, provide supervision to the students. </a:t>
            </a:r>
          </a:p>
          <a:p>
            <a:pPr algn="just" rtl="0" fontAlgn="base">
              <a:spcBef>
                <a:spcPts val="0"/>
              </a:spcBef>
              <a:spcAft>
                <a:spcPts val="0"/>
              </a:spcAft>
              <a:buFont typeface="Arial" panose="020B0604020202020204" pitchFamily="34" charset="0"/>
              <a:buChar char="•"/>
            </a:pPr>
            <a:r>
              <a:rPr lang="en-GB" sz="1200" b="0" i="0" u="none" strike="noStrike" dirty="0">
                <a:solidFill>
                  <a:srgbClr val="000000"/>
                </a:solidFill>
                <a:effectLst/>
              </a:rPr>
              <a:t> To enable effective knowledge transfer, XKD introduces a domain alignment strategy, minimizing domain gaps and identifying transferable features between modalities. </a:t>
            </a:r>
          </a:p>
          <a:p>
            <a:br>
              <a:rPr lang="en-GB" sz="1200" b="0" dirty="0">
                <a:effectLst/>
              </a:rPr>
            </a:br>
            <a:endParaRPr lang="en-GB" sz="1200" dirty="0"/>
          </a:p>
        </p:txBody>
      </p:sp>
    </p:spTree>
    <p:extLst>
      <p:ext uri="{BB962C8B-B14F-4D97-AF65-F5344CB8AC3E}">
        <p14:creationId xmlns:p14="http://schemas.microsoft.com/office/powerpoint/2010/main" val="559565463"/>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19794</TotalTime>
  <Words>5925</Words>
  <Application>Microsoft Office PowerPoint</Application>
  <PresentationFormat>Widescreen</PresentationFormat>
  <Paragraphs>675</Paragraphs>
  <Slides>32</Slides>
  <Notes>16</Notes>
  <HiddenSlides>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Aptos</vt:lpstr>
      <vt:lpstr>Aptos Display</vt:lpstr>
      <vt:lpstr>Arial</vt:lpstr>
      <vt:lpstr>Calibri</vt:lpstr>
      <vt:lpstr>Cambria Math</vt:lpstr>
      <vt:lpstr>IBM Plex Sans</vt:lpstr>
      <vt:lpstr>Proxima Nova</vt:lpstr>
      <vt:lpstr>Segoe UI</vt:lpstr>
      <vt:lpstr>Times New Roman</vt:lpstr>
      <vt:lpstr>Wingdings</vt:lpstr>
      <vt:lpstr>WordVisi_MSFontService</vt:lpstr>
      <vt:lpstr>WordVisiCarriageReturn_MSFontService</vt:lpstr>
      <vt:lpstr>Thème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Moon Blume</dc:creator>
  <cp:lastModifiedBy>Clara Martinez</cp:lastModifiedBy>
  <cp:revision>2</cp:revision>
  <dcterms:created xsi:type="dcterms:W3CDTF">2024-06-30T17:44:26Z</dcterms:created>
  <dcterms:modified xsi:type="dcterms:W3CDTF">2024-10-02T14:16:20Z</dcterms:modified>
</cp:coreProperties>
</file>